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1" r:id="rId3"/>
    <p:sldId id="257" r:id="rId4"/>
    <p:sldId id="260" r:id="rId5"/>
    <p:sldId id="258" r:id="rId6"/>
    <p:sldId id="261" r:id="rId7"/>
    <p:sldId id="259" r:id="rId8"/>
    <p:sldId id="266" r:id="rId9"/>
    <p:sldId id="282" r:id="rId10"/>
    <p:sldId id="263" r:id="rId11"/>
    <p:sldId id="267" r:id="rId12"/>
    <p:sldId id="264" r:id="rId13"/>
    <p:sldId id="273" r:id="rId14"/>
    <p:sldId id="277" r:id="rId15"/>
    <p:sldId id="278" r:id="rId16"/>
    <p:sldId id="269" r:id="rId17"/>
    <p:sldId id="270" r:id="rId18"/>
    <p:sldId id="271" r:id="rId19"/>
    <p:sldId id="272" r:id="rId20"/>
    <p:sldId id="275"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B4756-6B50-4436-90FC-78881471547E}" type="datetimeFigureOut">
              <a:rPr lang="en-IN" smtClean="0"/>
              <a:t>23-05-2023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28944-A121-49E0-87AD-3EA5CE476820}" type="slidenum">
              <a:rPr lang="en-IN" smtClean="0"/>
              <a:t>‹#›</a:t>
            </a:fld>
            <a:endParaRPr lang="en-IN"/>
          </a:p>
        </p:txBody>
      </p:sp>
    </p:spTree>
    <p:extLst>
      <p:ext uri="{BB962C8B-B14F-4D97-AF65-F5344CB8AC3E}">
        <p14:creationId xmlns:p14="http://schemas.microsoft.com/office/powerpoint/2010/main" val="1709120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a:t>
            </a:fld>
            <a:endParaRPr lang="en-IN"/>
          </a:p>
        </p:txBody>
      </p:sp>
    </p:spTree>
    <p:extLst>
      <p:ext uri="{BB962C8B-B14F-4D97-AF65-F5344CB8AC3E}">
        <p14:creationId xmlns:p14="http://schemas.microsoft.com/office/powerpoint/2010/main" val="151930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2</a:t>
            </a:fld>
            <a:endParaRPr lang="en-IN"/>
          </a:p>
        </p:txBody>
      </p:sp>
    </p:spTree>
    <p:extLst>
      <p:ext uri="{BB962C8B-B14F-4D97-AF65-F5344CB8AC3E}">
        <p14:creationId xmlns:p14="http://schemas.microsoft.com/office/powerpoint/2010/main" val="302603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5</a:t>
            </a:fld>
            <a:endParaRPr lang="en-IN"/>
          </a:p>
        </p:txBody>
      </p:sp>
    </p:spTree>
    <p:extLst>
      <p:ext uri="{BB962C8B-B14F-4D97-AF65-F5344CB8AC3E}">
        <p14:creationId xmlns:p14="http://schemas.microsoft.com/office/powerpoint/2010/main" val="182628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7</a:t>
            </a:fld>
            <a:endParaRPr lang="en-IN"/>
          </a:p>
        </p:txBody>
      </p:sp>
    </p:spTree>
    <p:extLst>
      <p:ext uri="{BB962C8B-B14F-4D97-AF65-F5344CB8AC3E}">
        <p14:creationId xmlns:p14="http://schemas.microsoft.com/office/powerpoint/2010/main" val="280759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8</a:t>
            </a:fld>
            <a:endParaRPr lang="en-IN"/>
          </a:p>
        </p:txBody>
      </p:sp>
    </p:spTree>
    <p:extLst>
      <p:ext uri="{BB962C8B-B14F-4D97-AF65-F5344CB8AC3E}">
        <p14:creationId xmlns:p14="http://schemas.microsoft.com/office/powerpoint/2010/main" val="2302339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11</a:t>
            </a:fld>
            <a:endParaRPr lang="en-IN"/>
          </a:p>
        </p:txBody>
      </p:sp>
    </p:spTree>
    <p:extLst>
      <p:ext uri="{BB962C8B-B14F-4D97-AF65-F5344CB8AC3E}">
        <p14:creationId xmlns:p14="http://schemas.microsoft.com/office/powerpoint/2010/main" val="138686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14</a:t>
            </a:fld>
            <a:endParaRPr lang="en-IN"/>
          </a:p>
        </p:txBody>
      </p:sp>
    </p:spTree>
    <p:extLst>
      <p:ext uri="{BB962C8B-B14F-4D97-AF65-F5344CB8AC3E}">
        <p14:creationId xmlns:p14="http://schemas.microsoft.com/office/powerpoint/2010/main" val="246402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766C-58A9-2EB0-5781-DC6286C9D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D4C6AA-BEDE-246A-B133-9D24CE6474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D9C765-9621-D253-3FAD-9EA0679AE3C0}"/>
              </a:ext>
            </a:extLst>
          </p:cNvPr>
          <p:cNvSpPr>
            <a:spLocks noGrp="1"/>
          </p:cNvSpPr>
          <p:nvPr>
            <p:ph type="dt" sz="half" idx="10"/>
          </p:nvPr>
        </p:nvSpPr>
        <p:spPr/>
        <p:txBody>
          <a:bodyPr/>
          <a:lstStyle/>
          <a:p>
            <a:fld id="{AB3265A3-83D2-4FBD-B917-3F0469A1D7F8}" type="datetimeFigureOut">
              <a:rPr lang="en-IN" smtClean="0"/>
              <a:t>23-05-2023</a:t>
            </a:fld>
            <a:endParaRPr lang="en-IN"/>
          </a:p>
        </p:txBody>
      </p:sp>
      <p:sp>
        <p:nvSpPr>
          <p:cNvPr id="5" name="Footer Placeholder 4">
            <a:extLst>
              <a:ext uri="{FF2B5EF4-FFF2-40B4-BE49-F238E27FC236}">
                <a16:creationId xmlns:a16="http://schemas.microsoft.com/office/drawing/2014/main" id="{628ECE05-A5BA-8C52-45F0-0E40C509A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7EB3CE-2145-95A8-4E1D-24FD75AF64AE}"/>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4097181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7FDF-15D3-E782-F057-8F3848A0EB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168355-9AD6-1C30-CE23-17A5560E5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607C0E-D88A-F1FA-4876-CC1E98227675}"/>
              </a:ext>
            </a:extLst>
          </p:cNvPr>
          <p:cNvSpPr>
            <a:spLocks noGrp="1"/>
          </p:cNvSpPr>
          <p:nvPr>
            <p:ph type="dt" sz="half" idx="10"/>
          </p:nvPr>
        </p:nvSpPr>
        <p:spPr/>
        <p:txBody>
          <a:bodyPr/>
          <a:lstStyle/>
          <a:p>
            <a:fld id="{AB3265A3-83D2-4FBD-B917-3F0469A1D7F8}" type="datetimeFigureOut">
              <a:rPr lang="en-IN" smtClean="0"/>
              <a:t>23-05-2023</a:t>
            </a:fld>
            <a:endParaRPr lang="en-IN"/>
          </a:p>
        </p:txBody>
      </p:sp>
      <p:sp>
        <p:nvSpPr>
          <p:cNvPr id="5" name="Footer Placeholder 4">
            <a:extLst>
              <a:ext uri="{FF2B5EF4-FFF2-40B4-BE49-F238E27FC236}">
                <a16:creationId xmlns:a16="http://schemas.microsoft.com/office/drawing/2014/main" id="{BE09046F-12F9-4CC5-9B0C-2C2AC5575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9A273A-B7EC-C133-3AF8-BF906B6D3722}"/>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083722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A3351-835E-5FCD-A276-A8814265EC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7BBC90-2A66-AED4-8C3C-13613F35C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D40D46-1B59-16FC-B251-1F26FDBE8A71}"/>
              </a:ext>
            </a:extLst>
          </p:cNvPr>
          <p:cNvSpPr>
            <a:spLocks noGrp="1"/>
          </p:cNvSpPr>
          <p:nvPr>
            <p:ph type="dt" sz="half" idx="10"/>
          </p:nvPr>
        </p:nvSpPr>
        <p:spPr/>
        <p:txBody>
          <a:bodyPr/>
          <a:lstStyle/>
          <a:p>
            <a:fld id="{AB3265A3-83D2-4FBD-B917-3F0469A1D7F8}" type="datetimeFigureOut">
              <a:rPr lang="en-IN" smtClean="0"/>
              <a:t>23-05-2023</a:t>
            </a:fld>
            <a:endParaRPr lang="en-IN"/>
          </a:p>
        </p:txBody>
      </p:sp>
      <p:sp>
        <p:nvSpPr>
          <p:cNvPr id="5" name="Footer Placeholder 4">
            <a:extLst>
              <a:ext uri="{FF2B5EF4-FFF2-40B4-BE49-F238E27FC236}">
                <a16:creationId xmlns:a16="http://schemas.microsoft.com/office/drawing/2014/main" id="{EE68DF24-9FB0-C5FE-6B81-517D3910BD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DA644E-AD6D-36D6-14B0-AD784F58BC6A}"/>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36181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2AB6-7AA9-3DAE-4C82-234EBC3129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E105F5-BB43-BD24-2F37-579E4341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9CB6D5-8433-E81C-B765-95667424E2BE}"/>
              </a:ext>
            </a:extLst>
          </p:cNvPr>
          <p:cNvSpPr>
            <a:spLocks noGrp="1"/>
          </p:cNvSpPr>
          <p:nvPr>
            <p:ph type="dt" sz="half" idx="10"/>
          </p:nvPr>
        </p:nvSpPr>
        <p:spPr/>
        <p:txBody>
          <a:bodyPr/>
          <a:lstStyle/>
          <a:p>
            <a:fld id="{AB3265A3-83D2-4FBD-B917-3F0469A1D7F8}" type="datetimeFigureOut">
              <a:rPr lang="en-IN" smtClean="0"/>
              <a:t>23-05-2023</a:t>
            </a:fld>
            <a:endParaRPr lang="en-IN"/>
          </a:p>
        </p:txBody>
      </p:sp>
      <p:sp>
        <p:nvSpPr>
          <p:cNvPr id="5" name="Footer Placeholder 4">
            <a:extLst>
              <a:ext uri="{FF2B5EF4-FFF2-40B4-BE49-F238E27FC236}">
                <a16:creationId xmlns:a16="http://schemas.microsoft.com/office/drawing/2014/main" id="{8BE01E26-B5C8-C25E-7613-C97E5364C9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CDA9A-25D0-39A2-8935-9C2BD7A8F6AB}"/>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750396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A0B2-5251-55CA-1A46-58BC52BD89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3FF89F-A1DE-F905-56DF-F250C98E87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058C58-B06C-F9B8-EF98-C6E1F9295CBD}"/>
              </a:ext>
            </a:extLst>
          </p:cNvPr>
          <p:cNvSpPr>
            <a:spLocks noGrp="1"/>
          </p:cNvSpPr>
          <p:nvPr>
            <p:ph type="dt" sz="half" idx="10"/>
          </p:nvPr>
        </p:nvSpPr>
        <p:spPr/>
        <p:txBody>
          <a:bodyPr/>
          <a:lstStyle/>
          <a:p>
            <a:fld id="{AB3265A3-83D2-4FBD-B917-3F0469A1D7F8}" type="datetimeFigureOut">
              <a:rPr lang="en-IN" smtClean="0"/>
              <a:t>23-05-2023</a:t>
            </a:fld>
            <a:endParaRPr lang="en-IN"/>
          </a:p>
        </p:txBody>
      </p:sp>
      <p:sp>
        <p:nvSpPr>
          <p:cNvPr id="5" name="Footer Placeholder 4">
            <a:extLst>
              <a:ext uri="{FF2B5EF4-FFF2-40B4-BE49-F238E27FC236}">
                <a16:creationId xmlns:a16="http://schemas.microsoft.com/office/drawing/2014/main" id="{CA5A2CDA-02AF-C225-DDFD-D4BC917C6E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DF7369-30D8-1E1A-3420-5375437D5C85}"/>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409971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E456-04E4-C3C0-05A1-70F6F8D457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580D4F-16DD-084D-AAF2-5246E5F4EF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5D2CA6C-23E0-31B1-8271-615CDF610C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0CCC8C-8F28-AC6E-A483-D2CCF39CDCB1}"/>
              </a:ext>
            </a:extLst>
          </p:cNvPr>
          <p:cNvSpPr>
            <a:spLocks noGrp="1"/>
          </p:cNvSpPr>
          <p:nvPr>
            <p:ph type="dt" sz="half" idx="10"/>
          </p:nvPr>
        </p:nvSpPr>
        <p:spPr/>
        <p:txBody>
          <a:bodyPr/>
          <a:lstStyle/>
          <a:p>
            <a:fld id="{AB3265A3-83D2-4FBD-B917-3F0469A1D7F8}" type="datetimeFigureOut">
              <a:rPr lang="en-IN" smtClean="0"/>
              <a:t>23-05-2023</a:t>
            </a:fld>
            <a:endParaRPr lang="en-IN"/>
          </a:p>
        </p:txBody>
      </p:sp>
      <p:sp>
        <p:nvSpPr>
          <p:cNvPr id="6" name="Footer Placeholder 5">
            <a:extLst>
              <a:ext uri="{FF2B5EF4-FFF2-40B4-BE49-F238E27FC236}">
                <a16:creationId xmlns:a16="http://schemas.microsoft.com/office/drawing/2014/main" id="{63EBD214-AEC3-7462-FB72-7FE351A3E3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7A8708-906C-7B1C-3BFB-1CBE1BC3874C}"/>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391595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2782-6C72-7014-D88A-9A9E534772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CF0928-ECAE-1E6C-A307-1CFFD4E11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655DE7-0974-4B2B-1BE1-93B48145BE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2603DD-909C-DAC0-870B-7F0490B53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C86605-B493-2321-0B56-19E75F59F6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A59C87-1DC5-8C05-80AA-2F8E7BF5148C}"/>
              </a:ext>
            </a:extLst>
          </p:cNvPr>
          <p:cNvSpPr>
            <a:spLocks noGrp="1"/>
          </p:cNvSpPr>
          <p:nvPr>
            <p:ph type="dt" sz="half" idx="10"/>
          </p:nvPr>
        </p:nvSpPr>
        <p:spPr/>
        <p:txBody>
          <a:bodyPr/>
          <a:lstStyle/>
          <a:p>
            <a:fld id="{AB3265A3-83D2-4FBD-B917-3F0469A1D7F8}" type="datetimeFigureOut">
              <a:rPr lang="en-IN" smtClean="0"/>
              <a:t>23-05-2023</a:t>
            </a:fld>
            <a:endParaRPr lang="en-IN"/>
          </a:p>
        </p:txBody>
      </p:sp>
      <p:sp>
        <p:nvSpPr>
          <p:cNvPr id="8" name="Footer Placeholder 7">
            <a:extLst>
              <a:ext uri="{FF2B5EF4-FFF2-40B4-BE49-F238E27FC236}">
                <a16:creationId xmlns:a16="http://schemas.microsoft.com/office/drawing/2014/main" id="{1AFDE74E-4187-FDA6-8DC3-E95EE15924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97616B-4B2D-02CD-3571-2132DE2E10C7}"/>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075251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C659-F23B-1459-96DB-E486592F7D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81A6C8-0B8C-5D86-4ADE-EBCCED02CACA}"/>
              </a:ext>
            </a:extLst>
          </p:cNvPr>
          <p:cNvSpPr>
            <a:spLocks noGrp="1"/>
          </p:cNvSpPr>
          <p:nvPr>
            <p:ph type="dt" sz="half" idx="10"/>
          </p:nvPr>
        </p:nvSpPr>
        <p:spPr/>
        <p:txBody>
          <a:bodyPr/>
          <a:lstStyle/>
          <a:p>
            <a:fld id="{AB3265A3-83D2-4FBD-B917-3F0469A1D7F8}" type="datetimeFigureOut">
              <a:rPr lang="en-IN" smtClean="0"/>
              <a:t>23-05-2023</a:t>
            </a:fld>
            <a:endParaRPr lang="en-IN"/>
          </a:p>
        </p:txBody>
      </p:sp>
      <p:sp>
        <p:nvSpPr>
          <p:cNvPr id="4" name="Footer Placeholder 3">
            <a:extLst>
              <a:ext uri="{FF2B5EF4-FFF2-40B4-BE49-F238E27FC236}">
                <a16:creationId xmlns:a16="http://schemas.microsoft.com/office/drawing/2014/main" id="{FBF3CDAD-E3DF-4585-1745-A5259C993D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0DF354-970C-89FF-4B17-D5B671983FF0}"/>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22180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5E5C9-F14E-3D0A-33D9-B0BE0C6CB796}"/>
              </a:ext>
            </a:extLst>
          </p:cNvPr>
          <p:cNvSpPr>
            <a:spLocks noGrp="1"/>
          </p:cNvSpPr>
          <p:nvPr>
            <p:ph type="dt" sz="half" idx="10"/>
          </p:nvPr>
        </p:nvSpPr>
        <p:spPr/>
        <p:txBody>
          <a:bodyPr/>
          <a:lstStyle/>
          <a:p>
            <a:fld id="{AB3265A3-83D2-4FBD-B917-3F0469A1D7F8}" type="datetimeFigureOut">
              <a:rPr lang="en-IN" smtClean="0"/>
              <a:t>23-05-2023</a:t>
            </a:fld>
            <a:endParaRPr lang="en-IN"/>
          </a:p>
        </p:txBody>
      </p:sp>
      <p:sp>
        <p:nvSpPr>
          <p:cNvPr id="3" name="Footer Placeholder 2">
            <a:extLst>
              <a:ext uri="{FF2B5EF4-FFF2-40B4-BE49-F238E27FC236}">
                <a16:creationId xmlns:a16="http://schemas.microsoft.com/office/drawing/2014/main" id="{09FE3AF5-7F57-7924-A966-B446F5CD6E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C7AE3F-27A7-731A-6A26-7BDEF352125D}"/>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97668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0175D-0325-3542-15B4-6F5E38154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86E4E9-5C40-4168-7305-7502639491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5359BB-2E83-7A6D-EED7-E36DF932C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7C121-3191-4E09-228E-ABC8D29E47A5}"/>
              </a:ext>
            </a:extLst>
          </p:cNvPr>
          <p:cNvSpPr>
            <a:spLocks noGrp="1"/>
          </p:cNvSpPr>
          <p:nvPr>
            <p:ph type="dt" sz="half" idx="10"/>
          </p:nvPr>
        </p:nvSpPr>
        <p:spPr/>
        <p:txBody>
          <a:bodyPr/>
          <a:lstStyle/>
          <a:p>
            <a:fld id="{AB3265A3-83D2-4FBD-B917-3F0469A1D7F8}" type="datetimeFigureOut">
              <a:rPr lang="en-IN" smtClean="0"/>
              <a:t>23-05-2023</a:t>
            </a:fld>
            <a:endParaRPr lang="en-IN"/>
          </a:p>
        </p:txBody>
      </p:sp>
      <p:sp>
        <p:nvSpPr>
          <p:cNvPr id="6" name="Footer Placeholder 5">
            <a:extLst>
              <a:ext uri="{FF2B5EF4-FFF2-40B4-BE49-F238E27FC236}">
                <a16:creationId xmlns:a16="http://schemas.microsoft.com/office/drawing/2014/main" id="{DA3CFDE2-360A-85AE-AC7D-E43988F9D3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E425EC-3A1E-A0B1-005A-D6F13142C1BE}"/>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451221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98B9-396B-6C28-44E6-F61BCC421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D6798D-1388-A28F-22B2-538FD8897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B47CCB-F220-0F00-2ED3-B92A031AC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6B590-A9D7-2E0F-FB44-B95B15FF3301}"/>
              </a:ext>
            </a:extLst>
          </p:cNvPr>
          <p:cNvSpPr>
            <a:spLocks noGrp="1"/>
          </p:cNvSpPr>
          <p:nvPr>
            <p:ph type="dt" sz="half" idx="10"/>
          </p:nvPr>
        </p:nvSpPr>
        <p:spPr/>
        <p:txBody>
          <a:bodyPr/>
          <a:lstStyle/>
          <a:p>
            <a:fld id="{AB3265A3-83D2-4FBD-B917-3F0469A1D7F8}" type="datetimeFigureOut">
              <a:rPr lang="en-IN" smtClean="0"/>
              <a:t>23-05-2023</a:t>
            </a:fld>
            <a:endParaRPr lang="en-IN"/>
          </a:p>
        </p:txBody>
      </p:sp>
      <p:sp>
        <p:nvSpPr>
          <p:cNvPr id="6" name="Footer Placeholder 5">
            <a:extLst>
              <a:ext uri="{FF2B5EF4-FFF2-40B4-BE49-F238E27FC236}">
                <a16:creationId xmlns:a16="http://schemas.microsoft.com/office/drawing/2014/main" id="{ACCDE394-089A-80EF-EAD1-9469DE2B1B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CFC6FB-5457-94BD-94AE-2B6BAB56A293}"/>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106316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1811FA-A21F-8313-B233-459540681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29FCD8-1F37-AA53-FA55-7116AA3C88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75AB9A-BBB0-E789-C96F-177F8DA32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265A3-83D2-4FBD-B917-3F0469A1D7F8}" type="datetimeFigureOut">
              <a:rPr lang="en-IN" smtClean="0"/>
              <a:t>23-05-2023</a:t>
            </a:fld>
            <a:endParaRPr lang="en-IN"/>
          </a:p>
        </p:txBody>
      </p:sp>
      <p:sp>
        <p:nvSpPr>
          <p:cNvPr id="5" name="Footer Placeholder 4">
            <a:extLst>
              <a:ext uri="{FF2B5EF4-FFF2-40B4-BE49-F238E27FC236}">
                <a16:creationId xmlns:a16="http://schemas.microsoft.com/office/drawing/2014/main" id="{FA49B297-ED3E-EF05-CB34-F9421218F7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6FBB573-B937-77B1-D062-B83A48FEFE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B815B-526D-42CF-9773-32B676E0B29C}" type="slidenum">
              <a:rPr lang="en-IN" smtClean="0"/>
              <a:t>‹#›</a:t>
            </a:fld>
            <a:endParaRPr lang="en-IN"/>
          </a:p>
        </p:txBody>
      </p:sp>
    </p:spTree>
    <p:extLst>
      <p:ext uri="{BB962C8B-B14F-4D97-AF65-F5344CB8AC3E}">
        <p14:creationId xmlns:p14="http://schemas.microsoft.com/office/powerpoint/2010/main" val="3236725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29E29D-AF1B-91BF-0C7D-2CFA011983E9}"/>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l="8927" r="8927"/>
          <a:stretch/>
        </p:blipFill>
        <p:spPr>
          <a:xfrm>
            <a:off x="-170" y="10"/>
            <a:ext cx="8450317" cy="6857990"/>
          </a:xfrm>
          <a:prstGeom prst="rect">
            <a:avLst/>
          </a:prstGeom>
        </p:spPr>
      </p:pic>
      <p:sp>
        <p:nvSpPr>
          <p:cNvPr id="2" name="Title 1">
            <a:extLst>
              <a:ext uri="{FF2B5EF4-FFF2-40B4-BE49-F238E27FC236}">
                <a16:creationId xmlns:a16="http://schemas.microsoft.com/office/drawing/2014/main" id="{E1C69752-BBF1-82C0-61DD-9FA65E55F293}"/>
              </a:ext>
            </a:extLst>
          </p:cNvPr>
          <p:cNvSpPr>
            <a:spLocks noGrp="1"/>
          </p:cNvSpPr>
          <p:nvPr>
            <p:ph type="ctrTitle"/>
          </p:nvPr>
        </p:nvSpPr>
        <p:spPr>
          <a:xfrm>
            <a:off x="643468" y="643467"/>
            <a:ext cx="4740295" cy="2785533"/>
          </a:xfrm>
        </p:spPr>
        <p:txBody>
          <a:bodyPr>
            <a:normAutofit/>
          </a:bodyPr>
          <a:lstStyle/>
          <a:p>
            <a:pPr algn="l"/>
            <a:r>
              <a:rPr lang="en-US" sz="4400" b="0" i="0" dirty="0">
                <a:solidFill>
                  <a:schemeClr val="accent5">
                    <a:lumMod val="60000"/>
                    <a:lumOff val="40000"/>
                  </a:schemeClr>
                </a:solidFill>
                <a:effectLst/>
                <a:latin typeface="Trade Gothic Next HvyCd" panose="020B0604020202020204" pitchFamily="34" charset="0"/>
              </a:rPr>
              <a:t>Defending the Chain:</a:t>
            </a:r>
            <a:endParaRPr lang="en-IN" sz="4400" dirty="0">
              <a:solidFill>
                <a:schemeClr val="accent5">
                  <a:lumMod val="60000"/>
                  <a:lumOff val="40000"/>
                </a:schemeClr>
              </a:solidFill>
              <a:latin typeface="Trade Gothic Next HvyCd" panose="020B0604020202020204" pitchFamily="34" charset="0"/>
            </a:endParaRPr>
          </a:p>
        </p:txBody>
      </p:sp>
      <p:sp>
        <p:nvSpPr>
          <p:cNvPr id="3" name="Subtitle 2">
            <a:extLst>
              <a:ext uri="{FF2B5EF4-FFF2-40B4-BE49-F238E27FC236}">
                <a16:creationId xmlns:a16="http://schemas.microsoft.com/office/drawing/2014/main" id="{9A7C2578-68F2-3EDA-5785-7ADB2DCD056E}"/>
              </a:ext>
            </a:extLst>
          </p:cNvPr>
          <p:cNvSpPr>
            <a:spLocks noGrp="1"/>
          </p:cNvSpPr>
          <p:nvPr>
            <p:ph type="subTitle" idx="1"/>
          </p:nvPr>
        </p:nvSpPr>
        <p:spPr>
          <a:xfrm>
            <a:off x="703323" y="3426542"/>
            <a:ext cx="4620584" cy="775494"/>
          </a:xfrm>
        </p:spPr>
        <p:txBody>
          <a:bodyPr>
            <a:normAutofit/>
          </a:bodyPr>
          <a:lstStyle/>
          <a:p>
            <a:pPr algn="l"/>
            <a:r>
              <a:rPr lang="en-US" b="0" i="0" dirty="0">
                <a:solidFill>
                  <a:schemeClr val="accent5">
                    <a:lumMod val="60000"/>
                    <a:lumOff val="40000"/>
                  </a:schemeClr>
                </a:solidFill>
                <a:effectLst/>
                <a:latin typeface="Trade Gothic Next HvyCd" panose="020B0906040303020004" pitchFamily="34" charset="0"/>
              </a:rPr>
              <a:t>Exploring Bitcoin Wallets and Security</a:t>
            </a:r>
            <a:endParaRPr lang="en-IN" dirty="0">
              <a:solidFill>
                <a:schemeClr val="accent5">
                  <a:lumMod val="60000"/>
                  <a:lumOff val="40000"/>
                </a:schemeClr>
              </a:solidFill>
              <a:latin typeface="Trade Gothic Next HvyCd" panose="020B0906040303020004" pitchFamily="34" charset="0"/>
            </a:endParaRPr>
          </a:p>
        </p:txBody>
      </p:sp>
      <p:pic>
        <p:nvPicPr>
          <p:cNvPr id="7" name="Picture 6">
            <a:extLst>
              <a:ext uri="{FF2B5EF4-FFF2-40B4-BE49-F238E27FC236}">
                <a16:creationId xmlns:a16="http://schemas.microsoft.com/office/drawing/2014/main" id="{B4BA272C-2105-EF6E-91C2-EB94403F8B09}"/>
              </a:ext>
            </a:extLst>
          </p:cNvPr>
          <p:cNvPicPr>
            <a:picLocks noChangeAspect="1"/>
          </p:cNvPicPr>
          <p:nvPr/>
        </p:nvPicPr>
        <p:blipFill>
          <a:blip r:embed="rId4">
            <a:extLst>
              <a:ext uri="{28A0092B-C50C-407E-A947-70E740481C1C}">
                <a14:useLocalDpi xmlns:a14="http://schemas.microsoft.com/office/drawing/2010/main" val="0"/>
              </a:ext>
            </a:extLst>
          </a:blip>
          <a:srcRect l="22815" r="22815"/>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503A2360-46C3-5AE0-66E3-425A890500AB}"/>
              </a:ext>
            </a:extLst>
          </p:cNvPr>
          <p:cNvSpPr txBox="1"/>
          <p:nvPr/>
        </p:nvSpPr>
        <p:spPr>
          <a:xfrm>
            <a:off x="173736" y="6080760"/>
            <a:ext cx="3803904" cy="646331"/>
          </a:xfrm>
          <a:prstGeom prst="rect">
            <a:avLst/>
          </a:prstGeom>
          <a:noFill/>
        </p:spPr>
        <p:txBody>
          <a:bodyPr wrap="square" rtlCol="0">
            <a:spAutoFit/>
          </a:bodyPr>
          <a:lstStyle/>
          <a:p>
            <a:r>
              <a:rPr lang="en-US" dirty="0">
                <a:solidFill>
                  <a:schemeClr val="bg1"/>
                </a:solidFill>
                <a:latin typeface="Trade Gothic Next HvyCd" panose="020B0906040303020004" pitchFamily="34" charset="0"/>
              </a:rPr>
              <a:t>SWARAJ KUMAR BISWAL</a:t>
            </a:r>
          </a:p>
          <a:p>
            <a:r>
              <a:rPr lang="en-US" dirty="0">
                <a:solidFill>
                  <a:schemeClr val="bg1"/>
                </a:solidFill>
                <a:latin typeface="Trade Gothic Next HvyCd" panose="020B0906040303020004" pitchFamily="34" charset="0"/>
              </a:rPr>
              <a:t>22BT10033</a:t>
            </a:r>
            <a:endParaRPr lang="en-IN" dirty="0">
              <a:solidFill>
                <a:schemeClr val="bg1"/>
              </a:solidFill>
              <a:latin typeface="Trade Gothic Next HvyCd" panose="020B0906040303020004" pitchFamily="34" charset="0"/>
            </a:endParaRPr>
          </a:p>
        </p:txBody>
      </p:sp>
    </p:spTree>
    <p:extLst>
      <p:ext uri="{BB962C8B-B14F-4D97-AF65-F5344CB8AC3E}">
        <p14:creationId xmlns:p14="http://schemas.microsoft.com/office/powerpoint/2010/main" val="2110020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p:txBody>
          <a:bodyPr/>
          <a:lstStyle/>
          <a:p>
            <a:r>
              <a:rPr lang="en-US" dirty="0">
                <a:solidFill>
                  <a:schemeClr val="accent1">
                    <a:lumMod val="40000"/>
                    <a:lumOff val="60000"/>
                  </a:schemeClr>
                </a:solidFill>
                <a:latin typeface="Trade Gothic Next HvyCd" panose="020B0906040303020004" pitchFamily="34" charset="0"/>
              </a:rPr>
              <a:t>Asymmetric Key Cryptography in Action</a:t>
            </a:r>
            <a:endParaRPr lang="en-IN" dirty="0">
              <a:solidFill>
                <a:schemeClr val="accent1">
                  <a:lumMod val="40000"/>
                  <a:lumOff val="60000"/>
                </a:schemeClr>
              </a:solidFill>
              <a:latin typeface="Trade Gothic Next HvyCd" panose="020B0906040303020004" pitchFamily="34" charset="0"/>
            </a:endParaRPr>
          </a:p>
        </p:txBody>
      </p:sp>
      <p:pic>
        <p:nvPicPr>
          <p:cNvPr id="2" name="Picture 1" descr="A picture containing text&#10;&#10;Description automatically generated">
            <a:extLst>
              <a:ext uri="{FF2B5EF4-FFF2-40B4-BE49-F238E27FC236}">
                <a16:creationId xmlns:a16="http://schemas.microsoft.com/office/drawing/2014/main" id="{BABDA3BA-1B23-45F3-EA41-A23066B8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3535365"/>
            <a:ext cx="708151" cy="708151"/>
          </a:xfrm>
          <a:prstGeom prst="rect">
            <a:avLst/>
          </a:prstGeom>
        </p:spPr>
      </p:pic>
      <p:pic>
        <p:nvPicPr>
          <p:cNvPr id="3" name="Picture 2">
            <a:extLst>
              <a:ext uri="{FF2B5EF4-FFF2-40B4-BE49-F238E27FC236}">
                <a16:creationId xmlns:a16="http://schemas.microsoft.com/office/drawing/2014/main" id="{90B2D7DB-858A-65A7-72F9-4F9E2DB1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426" y="3535365"/>
            <a:ext cx="708151" cy="708151"/>
          </a:xfrm>
          <a:prstGeom prst="rect">
            <a:avLst/>
          </a:prstGeom>
        </p:spPr>
      </p:pic>
      <p:pic>
        <p:nvPicPr>
          <p:cNvPr id="4" name="Picture 3">
            <a:extLst>
              <a:ext uri="{FF2B5EF4-FFF2-40B4-BE49-F238E27FC236}">
                <a16:creationId xmlns:a16="http://schemas.microsoft.com/office/drawing/2014/main" id="{294D689D-22C0-70A5-5031-5E0F6CE7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1" y="3535364"/>
            <a:ext cx="708151" cy="708151"/>
          </a:xfrm>
          <a:prstGeom prst="rect">
            <a:avLst/>
          </a:prstGeom>
        </p:spPr>
      </p:pic>
      <p:pic>
        <p:nvPicPr>
          <p:cNvPr id="7" name="Picture 6" descr="Icon&#10;&#10;Description automatically generated">
            <a:extLst>
              <a:ext uri="{FF2B5EF4-FFF2-40B4-BE49-F238E27FC236}">
                <a16:creationId xmlns:a16="http://schemas.microsoft.com/office/drawing/2014/main" id="{A841BFF7-ACCD-C17A-50F2-CB81EE3F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0335" y="2855146"/>
            <a:ext cx="371884" cy="371884"/>
          </a:xfrm>
          <a:prstGeom prst="rect">
            <a:avLst/>
          </a:prstGeom>
        </p:spPr>
      </p:pic>
      <p:pic>
        <p:nvPicPr>
          <p:cNvPr id="8" name="Picture 7" descr="Icon&#10;&#10;Description automatically generated">
            <a:extLst>
              <a:ext uri="{FF2B5EF4-FFF2-40B4-BE49-F238E27FC236}">
                <a16:creationId xmlns:a16="http://schemas.microsoft.com/office/drawing/2014/main" id="{3EBC2100-6CE6-CD62-C818-87A225DF9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1480" y="5490606"/>
            <a:ext cx="371884" cy="371884"/>
          </a:xfrm>
          <a:prstGeom prst="rect">
            <a:avLst/>
          </a:prstGeom>
        </p:spPr>
      </p:pic>
      <p:sp>
        <p:nvSpPr>
          <p:cNvPr id="33" name="Rectangle: Rounded Corners 32">
            <a:extLst>
              <a:ext uri="{FF2B5EF4-FFF2-40B4-BE49-F238E27FC236}">
                <a16:creationId xmlns:a16="http://schemas.microsoft.com/office/drawing/2014/main" id="{A411CD1A-07FE-B567-67F7-4B9871FA8941}"/>
              </a:ext>
            </a:extLst>
          </p:cNvPr>
          <p:cNvSpPr/>
          <p:nvPr/>
        </p:nvSpPr>
        <p:spPr>
          <a:xfrm>
            <a:off x="1048030" y="2903438"/>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Alice’s public key</a:t>
            </a:r>
            <a:endParaRPr lang="en-IN" sz="1200" dirty="0"/>
          </a:p>
        </p:txBody>
      </p:sp>
      <p:sp>
        <p:nvSpPr>
          <p:cNvPr id="34" name="Rectangle: Rounded Corners 33">
            <a:extLst>
              <a:ext uri="{FF2B5EF4-FFF2-40B4-BE49-F238E27FC236}">
                <a16:creationId xmlns:a16="http://schemas.microsoft.com/office/drawing/2014/main" id="{FF94E940-FAD3-FACF-D4C7-6E03DD024290}"/>
              </a:ext>
            </a:extLst>
          </p:cNvPr>
          <p:cNvSpPr/>
          <p:nvPr/>
        </p:nvSpPr>
        <p:spPr>
          <a:xfrm>
            <a:off x="9441979" y="2881068"/>
            <a:ext cx="1404137"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Alice’s private key</a:t>
            </a:r>
            <a:endParaRPr lang="en-IN" sz="1200" dirty="0"/>
          </a:p>
        </p:txBody>
      </p:sp>
      <p:sp>
        <p:nvSpPr>
          <p:cNvPr id="35" name="Rectangle: Rounded Corners 34">
            <a:extLst>
              <a:ext uri="{FF2B5EF4-FFF2-40B4-BE49-F238E27FC236}">
                <a16:creationId xmlns:a16="http://schemas.microsoft.com/office/drawing/2014/main" id="{B6205133-4C81-FDD2-2BAA-069B3B0F8525}"/>
              </a:ext>
            </a:extLst>
          </p:cNvPr>
          <p:cNvSpPr/>
          <p:nvPr/>
        </p:nvSpPr>
        <p:spPr>
          <a:xfrm>
            <a:off x="1289304"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36" name="Rectangle: Rounded Corners 35">
            <a:extLst>
              <a:ext uri="{FF2B5EF4-FFF2-40B4-BE49-F238E27FC236}">
                <a16:creationId xmlns:a16="http://schemas.microsoft.com/office/drawing/2014/main" id="{EFD9AC30-A9F2-C4F4-3D7B-A45C04661C67}"/>
              </a:ext>
            </a:extLst>
          </p:cNvPr>
          <p:cNvSpPr/>
          <p:nvPr/>
        </p:nvSpPr>
        <p:spPr>
          <a:xfrm>
            <a:off x="9666130"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sp>
        <p:nvSpPr>
          <p:cNvPr id="37" name="Rectangle: Rounded Corners 36">
            <a:extLst>
              <a:ext uri="{FF2B5EF4-FFF2-40B4-BE49-F238E27FC236}">
                <a16:creationId xmlns:a16="http://schemas.microsoft.com/office/drawing/2014/main" id="{F67DA6A9-200F-E6E7-2FE1-9783FC76E5F3}"/>
              </a:ext>
            </a:extLst>
          </p:cNvPr>
          <p:cNvSpPr/>
          <p:nvPr/>
        </p:nvSpPr>
        <p:spPr>
          <a:xfrm>
            <a:off x="5552945"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sp>
        <p:nvSpPr>
          <p:cNvPr id="9" name="Title 5">
            <a:extLst>
              <a:ext uri="{FF2B5EF4-FFF2-40B4-BE49-F238E27FC236}">
                <a16:creationId xmlns:a16="http://schemas.microsoft.com/office/drawing/2014/main" id="{2D97DB41-E9F0-AE2E-5961-1E7EB058F702}"/>
              </a:ext>
            </a:extLst>
          </p:cNvPr>
          <p:cNvSpPr txBox="1">
            <a:spLocks/>
          </p:cNvSpPr>
          <p:nvPr/>
        </p:nvSpPr>
        <p:spPr>
          <a:xfrm>
            <a:off x="4328158" y="1784941"/>
            <a:ext cx="3322320" cy="3514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40000"/>
                    <a:lumOff val="60000"/>
                  </a:schemeClr>
                </a:solidFill>
                <a:latin typeface="Trade Gothic Next HvyCd" panose="020B0906040303020004" pitchFamily="34" charset="0"/>
              </a:rPr>
              <a:t>Two-way secured communication</a:t>
            </a:r>
            <a:endParaRPr lang="en-IN" sz="2000" dirty="0">
              <a:solidFill>
                <a:schemeClr val="accent1">
                  <a:lumMod val="40000"/>
                  <a:lumOff val="60000"/>
                </a:schemeClr>
              </a:solidFill>
              <a:latin typeface="Trade Gothic Next HvyCd" panose="020B0906040303020004" pitchFamily="34" charset="0"/>
            </a:endParaRPr>
          </a:p>
        </p:txBody>
      </p:sp>
      <p:pic>
        <p:nvPicPr>
          <p:cNvPr id="17" name="Picture 16" descr="Icon&#10;&#10;Description automatically generated">
            <a:extLst>
              <a:ext uri="{FF2B5EF4-FFF2-40B4-BE49-F238E27FC236}">
                <a16:creationId xmlns:a16="http://schemas.microsoft.com/office/drawing/2014/main" id="{C2D39BB5-B93F-A547-15CC-9584668C0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5912" y="5440312"/>
            <a:ext cx="371884" cy="371884"/>
          </a:xfrm>
          <a:prstGeom prst="rect">
            <a:avLst/>
          </a:prstGeom>
        </p:spPr>
      </p:pic>
      <p:pic>
        <p:nvPicPr>
          <p:cNvPr id="19" name="Picture 18" descr="Icon&#10;&#10;Description automatically generated">
            <a:extLst>
              <a:ext uri="{FF2B5EF4-FFF2-40B4-BE49-F238E27FC236}">
                <a16:creationId xmlns:a16="http://schemas.microsoft.com/office/drawing/2014/main" id="{78E853CA-4AA9-731E-BB65-0DF1D56BE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1480" y="2853647"/>
            <a:ext cx="371884" cy="371884"/>
          </a:xfrm>
          <a:prstGeom prst="rect">
            <a:avLst/>
          </a:prstGeom>
        </p:spPr>
      </p:pic>
      <p:sp>
        <p:nvSpPr>
          <p:cNvPr id="39" name="Rectangle: Rounded Corners 38">
            <a:extLst>
              <a:ext uri="{FF2B5EF4-FFF2-40B4-BE49-F238E27FC236}">
                <a16:creationId xmlns:a16="http://schemas.microsoft.com/office/drawing/2014/main" id="{51B123BC-4F9F-C61B-C054-5B48E9D8CCBD}"/>
              </a:ext>
            </a:extLst>
          </p:cNvPr>
          <p:cNvSpPr/>
          <p:nvPr/>
        </p:nvSpPr>
        <p:spPr>
          <a:xfrm>
            <a:off x="1048030" y="5490606"/>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Bob’s private key</a:t>
            </a:r>
            <a:endParaRPr lang="en-IN" sz="1200" dirty="0"/>
          </a:p>
        </p:txBody>
      </p:sp>
      <p:sp>
        <p:nvSpPr>
          <p:cNvPr id="40" name="Rectangle: Rounded Corners 39">
            <a:extLst>
              <a:ext uri="{FF2B5EF4-FFF2-40B4-BE49-F238E27FC236}">
                <a16:creationId xmlns:a16="http://schemas.microsoft.com/office/drawing/2014/main" id="{048930BE-26B0-3607-2921-C13B8F70B07D}"/>
              </a:ext>
            </a:extLst>
          </p:cNvPr>
          <p:cNvSpPr/>
          <p:nvPr/>
        </p:nvSpPr>
        <p:spPr>
          <a:xfrm>
            <a:off x="9441979" y="5479175"/>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Bob’s public key</a:t>
            </a:r>
            <a:endParaRPr lang="en-IN" sz="1200" dirty="0"/>
          </a:p>
        </p:txBody>
      </p:sp>
      <p:sp>
        <p:nvSpPr>
          <p:cNvPr id="41" name="Rectangle: Rounded Corners 40">
            <a:extLst>
              <a:ext uri="{FF2B5EF4-FFF2-40B4-BE49-F238E27FC236}">
                <a16:creationId xmlns:a16="http://schemas.microsoft.com/office/drawing/2014/main" id="{99E0DABA-DC0A-3E94-2F78-FCD55D0238E5}"/>
              </a:ext>
            </a:extLst>
          </p:cNvPr>
          <p:cNvSpPr/>
          <p:nvPr/>
        </p:nvSpPr>
        <p:spPr>
          <a:xfrm>
            <a:off x="2290650" y="3729419"/>
            <a:ext cx="1257374"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are you?”</a:t>
            </a:r>
            <a:endParaRPr lang="en-IN" sz="1200" dirty="0"/>
          </a:p>
        </p:txBody>
      </p:sp>
      <p:sp>
        <p:nvSpPr>
          <p:cNvPr id="42" name="Rectangle: Rounded Corners 41">
            <a:extLst>
              <a:ext uri="{FF2B5EF4-FFF2-40B4-BE49-F238E27FC236}">
                <a16:creationId xmlns:a16="http://schemas.microsoft.com/office/drawing/2014/main" id="{5A4847E4-4222-F673-8101-969F71976997}"/>
              </a:ext>
            </a:extLst>
          </p:cNvPr>
          <p:cNvSpPr/>
          <p:nvPr/>
        </p:nvSpPr>
        <p:spPr>
          <a:xfrm>
            <a:off x="8152186" y="4652746"/>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“fine, thank you”</a:t>
            </a:r>
            <a:endParaRPr lang="en-IN" sz="1200" dirty="0"/>
          </a:p>
        </p:txBody>
      </p:sp>
      <p:sp>
        <p:nvSpPr>
          <p:cNvPr id="43" name="Rectangle: Rounded Corners 42">
            <a:extLst>
              <a:ext uri="{FF2B5EF4-FFF2-40B4-BE49-F238E27FC236}">
                <a16:creationId xmlns:a16="http://schemas.microsoft.com/office/drawing/2014/main" id="{F9F760E7-53F8-D20B-BDAC-A61A11A22513}"/>
              </a:ext>
            </a:extLst>
          </p:cNvPr>
          <p:cNvSpPr/>
          <p:nvPr/>
        </p:nvSpPr>
        <p:spPr>
          <a:xfrm>
            <a:off x="8250101" y="3690965"/>
            <a:ext cx="1257374"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are you?”</a:t>
            </a:r>
            <a:endParaRPr lang="en-IN" sz="1200" dirty="0"/>
          </a:p>
        </p:txBody>
      </p:sp>
      <p:sp>
        <p:nvSpPr>
          <p:cNvPr id="45" name="Rectangle: Rounded Corners 44">
            <a:extLst>
              <a:ext uri="{FF2B5EF4-FFF2-40B4-BE49-F238E27FC236}">
                <a16:creationId xmlns:a16="http://schemas.microsoft.com/office/drawing/2014/main" id="{CE416999-31EF-1E37-5AAC-B7A7E29EAF33}"/>
              </a:ext>
            </a:extLst>
          </p:cNvPr>
          <p:cNvSpPr/>
          <p:nvPr/>
        </p:nvSpPr>
        <p:spPr>
          <a:xfrm>
            <a:off x="2290650" y="4647522"/>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“fine, thank you”</a:t>
            </a:r>
            <a:endParaRPr lang="en-IN" sz="1200" dirty="0"/>
          </a:p>
        </p:txBody>
      </p:sp>
      <p:cxnSp>
        <p:nvCxnSpPr>
          <p:cNvPr id="47" name="Straight Arrow Connector 46">
            <a:extLst>
              <a:ext uri="{FF2B5EF4-FFF2-40B4-BE49-F238E27FC236}">
                <a16:creationId xmlns:a16="http://schemas.microsoft.com/office/drawing/2014/main" id="{0367DFB2-362D-2D3F-4C9C-4A7CB9946606}"/>
              </a:ext>
            </a:extLst>
          </p:cNvPr>
          <p:cNvCxnSpPr/>
          <p:nvPr/>
        </p:nvCxnSpPr>
        <p:spPr>
          <a:xfrm>
            <a:off x="3145536" y="3024555"/>
            <a:ext cx="5684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7B67193-008C-E25C-3603-ECEAE297E17B}"/>
              </a:ext>
            </a:extLst>
          </p:cNvPr>
          <p:cNvCxnSpPr>
            <a:cxnSpLocks/>
          </p:cNvCxnSpPr>
          <p:nvPr/>
        </p:nvCxnSpPr>
        <p:spPr>
          <a:xfrm flipH="1">
            <a:off x="3053124" y="5650626"/>
            <a:ext cx="5776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E58190-5A79-BD6B-96B9-F436CE614CA4}"/>
              </a:ext>
            </a:extLst>
          </p:cNvPr>
          <p:cNvCxnSpPr/>
          <p:nvPr/>
        </p:nvCxnSpPr>
        <p:spPr>
          <a:xfrm flipV="1">
            <a:off x="2684525" y="3300984"/>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4DEC762-D1ED-452E-42A8-8706D6F54D1E}"/>
              </a:ext>
            </a:extLst>
          </p:cNvPr>
          <p:cNvCxnSpPr/>
          <p:nvPr/>
        </p:nvCxnSpPr>
        <p:spPr>
          <a:xfrm flipV="1">
            <a:off x="2684525" y="5044440"/>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70D4838-057E-2250-812F-6BAF6A4FE322}"/>
              </a:ext>
            </a:extLst>
          </p:cNvPr>
          <p:cNvCxnSpPr/>
          <p:nvPr/>
        </p:nvCxnSpPr>
        <p:spPr>
          <a:xfrm>
            <a:off x="9081854" y="3300984"/>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7342587-71ED-9D9B-7503-D0D92F255EFB}"/>
              </a:ext>
            </a:extLst>
          </p:cNvPr>
          <p:cNvCxnSpPr/>
          <p:nvPr/>
        </p:nvCxnSpPr>
        <p:spPr>
          <a:xfrm>
            <a:off x="9081854" y="5044440"/>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Speech Bubble: Oval 60">
            <a:extLst>
              <a:ext uri="{FF2B5EF4-FFF2-40B4-BE49-F238E27FC236}">
                <a16:creationId xmlns:a16="http://schemas.microsoft.com/office/drawing/2014/main" id="{38439936-F5EC-1F89-9BF9-25E3CAFF5FE0}"/>
              </a:ext>
            </a:extLst>
          </p:cNvPr>
          <p:cNvSpPr/>
          <p:nvPr/>
        </p:nvSpPr>
        <p:spPr>
          <a:xfrm>
            <a:off x="2676978" y="2079916"/>
            <a:ext cx="1257374" cy="592207"/>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Encryption </a:t>
            </a:r>
            <a:endParaRPr lang="en-IN" sz="1200" dirty="0"/>
          </a:p>
        </p:txBody>
      </p:sp>
      <p:sp>
        <p:nvSpPr>
          <p:cNvPr id="62" name="Speech Bubble: Oval 61">
            <a:extLst>
              <a:ext uri="{FF2B5EF4-FFF2-40B4-BE49-F238E27FC236}">
                <a16:creationId xmlns:a16="http://schemas.microsoft.com/office/drawing/2014/main" id="{65B60B28-6F16-FA96-A3C2-085AF8F22429}"/>
              </a:ext>
            </a:extLst>
          </p:cNvPr>
          <p:cNvSpPr/>
          <p:nvPr/>
        </p:nvSpPr>
        <p:spPr>
          <a:xfrm flipH="1">
            <a:off x="8152185" y="2079916"/>
            <a:ext cx="1257373" cy="592207"/>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Decryption</a:t>
            </a:r>
            <a:endParaRPr lang="en-IN" sz="1200" dirty="0"/>
          </a:p>
        </p:txBody>
      </p:sp>
      <p:sp>
        <p:nvSpPr>
          <p:cNvPr id="63" name="Rectangle: Rounded Corners 62">
            <a:extLst>
              <a:ext uri="{FF2B5EF4-FFF2-40B4-BE49-F238E27FC236}">
                <a16:creationId xmlns:a16="http://schemas.microsoft.com/office/drawing/2014/main" id="{12F4BB8B-6770-D53B-7C60-D1C0FC5366C1}"/>
              </a:ext>
            </a:extLst>
          </p:cNvPr>
          <p:cNvSpPr/>
          <p:nvPr/>
        </p:nvSpPr>
        <p:spPr>
          <a:xfrm>
            <a:off x="5243231" y="2627808"/>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64" name="Rectangle: Rounded Corners 63">
            <a:extLst>
              <a:ext uri="{FF2B5EF4-FFF2-40B4-BE49-F238E27FC236}">
                <a16:creationId xmlns:a16="http://schemas.microsoft.com/office/drawing/2014/main" id="{CE9D0A38-CFC5-6C9F-24EE-75C3D321C904}"/>
              </a:ext>
            </a:extLst>
          </p:cNvPr>
          <p:cNvSpPr/>
          <p:nvPr/>
        </p:nvSpPr>
        <p:spPr>
          <a:xfrm>
            <a:off x="4975187" y="5170566"/>
            <a:ext cx="2024991"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“scacacsboai21423e2awdas”</a:t>
            </a:r>
            <a:endParaRPr lang="en-IN" sz="1200" dirty="0"/>
          </a:p>
        </p:txBody>
      </p:sp>
      <p:sp>
        <p:nvSpPr>
          <p:cNvPr id="65" name="Speech Bubble: Oval 64">
            <a:extLst>
              <a:ext uri="{FF2B5EF4-FFF2-40B4-BE49-F238E27FC236}">
                <a16:creationId xmlns:a16="http://schemas.microsoft.com/office/drawing/2014/main" id="{4932982A-E1FF-FFC8-3ADD-22BD5480A844}"/>
              </a:ext>
            </a:extLst>
          </p:cNvPr>
          <p:cNvSpPr/>
          <p:nvPr/>
        </p:nvSpPr>
        <p:spPr>
          <a:xfrm flipV="1">
            <a:off x="2676978" y="6046355"/>
            <a:ext cx="1244154" cy="629173"/>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sz="1200" dirty="0"/>
              <a:t>Decryption</a:t>
            </a:r>
            <a:endParaRPr lang="en-IN" sz="1200" dirty="0"/>
          </a:p>
        </p:txBody>
      </p:sp>
      <p:sp>
        <p:nvSpPr>
          <p:cNvPr id="66" name="Speech Bubble: Oval 65">
            <a:extLst>
              <a:ext uri="{FF2B5EF4-FFF2-40B4-BE49-F238E27FC236}">
                <a16:creationId xmlns:a16="http://schemas.microsoft.com/office/drawing/2014/main" id="{96E2EAEF-CF74-C293-43C2-5E8678372675}"/>
              </a:ext>
            </a:extLst>
          </p:cNvPr>
          <p:cNvSpPr/>
          <p:nvPr/>
        </p:nvSpPr>
        <p:spPr>
          <a:xfrm flipH="1" flipV="1">
            <a:off x="8152186" y="6046355"/>
            <a:ext cx="1244152" cy="629173"/>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sz="1200" dirty="0"/>
              <a:t>Encryption</a:t>
            </a:r>
            <a:endParaRPr lang="en-IN" sz="1200" dirty="0"/>
          </a:p>
        </p:txBody>
      </p:sp>
      <p:sp>
        <p:nvSpPr>
          <p:cNvPr id="68" name="Rectangle: Rounded Corners 67">
            <a:extLst>
              <a:ext uri="{FF2B5EF4-FFF2-40B4-BE49-F238E27FC236}">
                <a16:creationId xmlns:a16="http://schemas.microsoft.com/office/drawing/2014/main" id="{5D773BE9-E4D4-A5F7-EDFF-13F3E2AD4BE5}"/>
              </a:ext>
            </a:extLst>
          </p:cNvPr>
          <p:cNvSpPr/>
          <p:nvPr/>
        </p:nvSpPr>
        <p:spPr>
          <a:xfrm>
            <a:off x="7196853" y="4116957"/>
            <a:ext cx="1541199" cy="320040"/>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solidFill>
                  <a:srgbClr val="FF0000"/>
                </a:solidFill>
              </a:rPr>
              <a:t>Uninterpretable</a:t>
            </a:r>
            <a:r>
              <a:rPr lang="en-US" sz="1200" dirty="0"/>
              <a:t> </a:t>
            </a:r>
            <a:r>
              <a:rPr lang="en-US" sz="1200" dirty="0">
                <a:solidFill>
                  <a:srgbClr val="FF0000"/>
                </a:solidFill>
              </a:rPr>
              <a:t>data</a:t>
            </a:r>
            <a:endParaRPr lang="en-IN" sz="1200" dirty="0">
              <a:solidFill>
                <a:srgbClr val="FF0000"/>
              </a:solidFill>
            </a:endParaRPr>
          </a:p>
        </p:txBody>
      </p:sp>
      <p:cxnSp>
        <p:nvCxnSpPr>
          <p:cNvPr id="70" name="Connector: Elbow 69">
            <a:extLst>
              <a:ext uri="{FF2B5EF4-FFF2-40B4-BE49-F238E27FC236}">
                <a16:creationId xmlns:a16="http://schemas.microsoft.com/office/drawing/2014/main" id="{8B459C56-6ACC-B973-F601-80AB7EAD5A74}"/>
              </a:ext>
            </a:extLst>
          </p:cNvPr>
          <p:cNvCxnSpPr>
            <a:cxnSpLocks/>
            <a:stCxn id="63" idx="3"/>
            <a:endCxn id="64" idx="3"/>
          </p:cNvCxnSpPr>
          <p:nvPr/>
        </p:nvCxnSpPr>
        <p:spPr>
          <a:xfrm>
            <a:off x="6516953" y="2787828"/>
            <a:ext cx="483225" cy="2542758"/>
          </a:xfrm>
          <a:prstGeom prst="bentConnector3">
            <a:avLst>
              <a:gd name="adj1" fmla="val 147307"/>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953847-FC3F-B418-4134-F0E6F3E9F5FE}"/>
              </a:ext>
            </a:extLst>
          </p:cNvPr>
          <p:cNvCxnSpPr>
            <a:cxnSpLocks/>
            <a:stCxn id="19" idx="3"/>
            <a:endCxn id="15" idx="3"/>
          </p:cNvCxnSpPr>
          <p:nvPr/>
        </p:nvCxnSpPr>
        <p:spPr>
          <a:xfrm>
            <a:off x="2903364" y="3039589"/>
            <a:ext cx="1187149" cy="672401"/>
          </a:xfrm>
          <a:prstGeom prst="straightConnector1">
            <a:avLst/>
          </a:prstGeom>
          <a:ln>
            <a:solidFill>
              <a:schemeClr val="bg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1CC8436-58BD-8E44-B51E-ABD079391BF7}"/>
              </a:ext>
            </a:extLst>
          </p:cNvPr>
          <p:cNvCxnSpPr>
            <a:cxnSpLocks/>
            <a:stCxn id="7" idx="1"/>
            <a:endCxn id="15" idx="1"/>
          </p:cNvCxnSpPr>
          <p:nvPr/>
        </p:nvCxnSpPr>
        <p:spPr>
          <a:xfrm flipH="1">
            <a:off x="5194218" y="3041088"/>
            <a:ext cx="3726117" cy="670902"/>
          </a:xfrm>
          <a:prstGeom prst="straightConnector1">
            <a:avLst/>
          </a:prstGeom>
          <a:ln>
            <a:solidFill>
              <a:schemeClr val="bg1"/>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7EC4601-B657-314E-6A7E-61298586A2B5}"/>
              </a:ext>
            </a:extLst>
          </p:cNvPr>
          <p:cNvSpPr txBox="1"/>
          <p:nvPr/>
        </p:nvSpPr>
        <p:spPr>
          <a:xfrm flipH="1">
            <a:off x="4090513" y="3242630"/>
            <a:ext cx="1103705" cy="938719"/>
          </a:xfrm>
          <a:prstGeom prst="rect">
            <a:avLst/>
          </a:prstGeom>
          <a:noFill/>
        </p:spPr>
        <p:txBody>
          <a:bodyPr wrap="square" rtlCol="0">
            <a:spAutoFit/>
          </a:bodyPr>
          <a:lstStyle/>
          <a:p>
            <a:r>
              <a:rPr lang="en-US" sz="1100" dirty="0">
                <a:solidFill>
                  <a:schemeClr val="bg1"/>
                </a:solidFill>
              </a:rPr>
              <a:t>Generated using Asymmetric key Algorithms </a:t>
            </a:r>
          </a:p>
          <a:p>
            <a:r>
              <a:rPr lang="en-US" sz="1100" dirty="0">
                <a:solidFill>
                  <a:schemeClr val="bg1"/>
                </a:solidFill>
              </a:rPr>
              <a:t>(say RSA)</a:t>
            </a:r>
            <a:endParaRPr lang="en-IN" sz="1100" dirty="0">
              <a:solidFill>
                <a:schemeClr val="bg1"/>
              </a:solidFill>
            </a:endParaRPr>
          </a:p>
        </p:txBody>
      </p:sp>
    </p:spTree>
    <p:extLst>
      <p:ext uri="{BB962C8B-B14F-4D97-AF65-F5344CB8AC3E}">
        <p14:creationId xmlns:p14="http://schemas.microsoft.com/office/powerpoint/2010/main" val="2605832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53" presetClass="entr" presetSubtype="16"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Effect transition="in" filter="fade">
                                      <p:cBhvr>
                                        <p:cTn id="73" dur="500"/>
                                        <p:tgtEl>
                                          <p:spTgt spid="15"/>
                                        </p:tgtEl>
                                      </p:cBhvr>
                                    </p:animEffect>
                                  </p:childTnLst>
                                </p:cTn>
                              </p:par>
                              <p:par>
                                <p:cTn id="74" presetID="53" presetClass="entr" presetSubtype="16"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wipe(down)">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grpId="0" nodeType="click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randombar(horizontal)">
                                      <p:cBhvr>
                                        <p:cTn id="88" dur="500"/>
                                        <p:tgtEl>
                                          <p:spTgt spid="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500"/>
                                        <p:tgtEl>
                                          <p:spTgt spid="4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wipe(left)">
                                      <p:cBhvr>
                                        <p:cTn id="96" dur="500"/>
                                        <p:tgtEl>
                                          <p:spTgt spid="63"/>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 calcmode="lin" valueType="num">
                                      <p:cBhvr>
                                        <p:cTn id="101" dur="500" fill="hold"/>
                                        <p:tgtEl>
                                          <p:spTgt spid="62"/>
                                        </p:tgtEl>
                                        <p:attrNameLst>
                                          <p:attrName>ppt_w</p:attrName>
                                        </p:attrNameLst>
                                      </p:cBhvr>
                                      <p:tavLst>
                                        <p:tav tm="0">
                                          <p:val>
                                            <p:fltVal val="0"/>
                                          </p:val>
                                        </p:tav>
                                        <p:tav tm="100000">
                                          <p:val>
                                            <p:strVal val="#ppt_w"/>
                                          </p:val>
                                        </p:tav>
                                      </p:tavLst>
                                    </p:anim>
                                    <p:anim calcmode="lin" valueType="num">
                                      <p:cBhvr>
                                        <p:cTn id="102" dur="500" fill="hold"/>
                                        <p:tgtEl>
                                          <p:spTgt spid="62"/>
                                        </p:tgtEl>
                                        <p:attrNameLst>
                                          <p:attrName>ppt_h</p:attrName>
                                        </p:attrNameLst>
                                      </p:cBhvr>
                                      <p:tavLst>
                                        <p:tav tm="0">
                                          <p:val>
                                            <p:fltVal val="0"/>
                                          </p:val>
                                        </p:tav>
                                        <p:tav tm="100000">
                                          <p:val>
                                            <p:strVal val="#ppt_h"/>
                                          </p:val>
                                        </p:tav>
                                      </p:tavLst>
                                    </p:anim>
                                    <p:animEffect transition="in" filter="fade">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up)">
                                      <p:cBhvr>
                                        <p:cTn id="108" dur="500"/>
                                        <p:tgtEl>
                                          <p:spTgt spid="58"/>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wipe(up)">
                                      <p:cBhvr>
                                        <p:cTn id="111" dur="500"/>
                                        <p:tgtEl>
                                          <p:spTgt spid="4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wipe(up)">
                                      <p:cBhvr>
                                        <p:cTn id="116" dur="500"/>
                                        <p:tgtEl>
                                          <p:spTgt spid="42"/>
                                        </p:tgtEl>
                                      </p:cBhvr>
                                    </p:animEffect>
                                  </p:childTnLst>
                                </p:cTn>
                              </p:par>
                              <p:par>
                                <p:cTn id="117" presetID="22" presetClass="entr" presetSubtype="1" fill="hold"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wipe(up)">
                                      <p:cBhvr>
                                        <p:cTn id="119" dur="500"/>
                                        <p:tgtEl>
                                          <p:spTgt spid="59"/>
                                        </p:tgtEl>
                                      </p:cBhvr>
                                    </p:animEffect>
                                  </p:childTnLst>
                                </p:cTn>
                              </p:par>
                            </p:childTnLst>
                          </p:cTn>
                        </p:par>
                        <p:par>
                          <p:cTn id="120" fill="hold">
                            <p:stCondLst>
                              <p:cond delay="500"/>
                            </p:stCondLst>
                            <p:childTnLst>
                              <p:par>
                                <p:cTn id="121" presetID="53" presetClass="entr" presetSubtype="16" fill="hold" nodeType="afterEffect">
                                  <p:stCondLst>
                                    <p:cond delay="0"/>
                                  </p:stCondLst>
                                  <p:childTnLst>
                                    <p:set>
                                      <p:cBhvr>
                                        <p:cTn id="122" dur="1" fill="hold">
                                          <p:stCondLst>
                                            <p:cond delay="0"/>
                                          </p:stCondLst>
                                        </p:cTn>
                                        <p:tgtEl>
                                          <p:spTgt spid="17"/>
                                        </p:tgtEl>
                                        <p:attrNameLst>
                                          <p:attrName>style.visibility</p:attrName>
                                        </p:attrNameLst>
                                      </p:cBhvr>
                                      <p:to>
                                        <p:strVal val="visible"/>
                                      </p:to>
                                    </p:set>
                                    <p:anim calcmode="lin" valueType="num">
                                      <p:cBhvr>
                                        <p:cTn id="123" dur="500" fill="hold"/>
                                        <p:tgtEl>
                                          <p:spTgt spid="17"/>
                                        </p:tgtEl>
                                        <p:attrNameLst>
                                          <p:attrName>ppt_w</p:attrName>
                                        </p:attrNameLst>
                                      </p:cBhvr>
                                      <p:tavLst>
                                        <p:tav tm="0">
                                          <p:val>
                                            <p:fltVal val="0"/>
                                          </p:val>
                                        </p:tav>
                                        <p:tav tm="100000">
                                          <p:val>
                                            <p:strVal val="#ppt_w"/>
                                          </p:val>
                                        </p:tav>
                                      </p:tavLst>
                                    </p:anim>
                                    <p:anim calcmode="lin" valueType="num">
                                      <p:cBhvr>
                                        <p:cTn id="124" dur="500" fill="hold"/>
                                        <p:tgtEl>
                                          <p:spTgt spid="17"/>
                                        </p:tgtEl>
                                        <p:attrNameLst>
                                          <p:attrName>ppt_h</p:attrName>
                                        </p:attrNameLst>
                                      </p:cBhvr>
                                      <p:tavLst>
                                        <p:tav tm="0">
                                          <p:val>
                                            <p:fltVal val="0"/>
                                          </p:val>
                                        </p:tav>
                                        <p:tav tm="100000">
                                          <p:val>
                                            <p:strVal val="#ppt_h"/>
                                          </p:val>
                                        </p:tav>
                                      </p:tavLst>
                                    </p:anim>
                                    <p:animEffect transition="in" filter="fade">
                                      <p:cBhvr>
                                        <p:cTn id="125" dur="500"/>
                                        <p:tgtEl>
                                          <p:spTgt spid="17"/>
                                        </p:tgtEl>
                                      </p:cBhvr>
                                    </p:animEffect>
                                  </p:childTnLst>
                                </p:cTn>
                              </p:par>
                            </p:childTnLst>
                          </p:cTn>
                        </p:par>
                        <p:par>
                          <p:cTn id="126" fill="hold">
                            <p:stCondLst>
                              <p:cond delay="1000"/>
                            </p:stCondLst>
                            <p:childTnLst>
                              <p:par>
                                <p:cTn id="127" presetID="53" presetClass="entr" presetSubtype="16" fill="hold" grpId="0" nodeType="afterEffect">
                                  <p:stCondLst>
                                    <p:cond delay="0"/>
                                  </p:stCondLst>
                                  <p:childTnLst>
                                    <p:set>
                                      <p:cBhvr>
                                        <p:cTn id="128" dur="1" fill="hold">
                                          <p:stCondLst>
                                            <p:cond delay="0"/>
                                          </p:stCondLst>
                                        </p:cTn>
                                        <p:tgtEl>
                                          <p:spTgt spid="40"/>
                                        </p:tgtEl>
                                        <p:attrNameLst>
                                          <p:attrName>style.visibility</p:attrName>
                                        </p:attrNameLst>
                                      </p:cBhvr>
                                      <p:to>
                                        <p:strVal val="visible"/>
                                      </p:to>
                                    </p:set>
                                    <p:anim calcmode="lin" valueType="num">
                                      <p:cBhvr>
                                        <p:cTn id="129" dur="500" fill="hold"/>
                                        <p:tgtEl>
                                          <p:spTgt spid="40"/>
                                        </p:tgtEl>
                                        <p:attrNameLst>
                                          <p:attrName>ppt_w</p:attrName>
                                        </p:attrNameLst>
                                      </p:cBhvr>
                                      <p:tavLst>
                                        <p:tav tm="0">
                                          <p:val>
                                            <p:fltVal val="0"/>
                                          </p:val>
                                        </p:tav>
                                        <p:tav tm="100000">
                                          <p:val>
                                            <p:strVal val="#ppt_w"/>
                                          </p:val>
                                        </p:tav>
                                      </p:tavLst>
                                    </p:anim>
                                    <p:anim calcmode="lin" valueType="num">
                                      <p:cBhvr>
                                        <p:cTn id="130" dur="500" fill="hold"/>
                                        <p:tgtEl>
                                          <p:spTgt spid="40"/>
                                        </p:tgtEl>
                                        <p:attrNameLst>
                                          <p:attrName>ppt_h</p:attrName>
                                        </p:attrNameLst>
                                      </p:cBhvr>
                                      <p:tavLst>
                                        <p:tav tm="0">
                                          <p:val>
                                            <p:fltVal val="0"/>
                                          </p:val>
                                        </p:tav>
                                        <p:tav tm="100000">
                                          <p:val>
                                            <p:strVal val="#ppt_h"/>
                                          </p:val>
                                        </p:tav>
                                      </p:tavLst>
                                    </p:anim>
                                    <p:animEffect transition="in" filter="fade">
                                      <p:cBhvr>
                                        <p:cTn id="131" dur="500"/>
                                        <p:tgtEl>
                                          <p:spTgt spid="40"/>
                                        </p:tgtEl>
                                      </p:cBhvr>
                                    </p:animEffect>
                                  </p:childTnLst>
                                </p:cTn>
                              </p:par>
                            </p:childTnLst>
                          </p:cTn>
                        </p:par>
                        <p:par>
                          <p:cTn id="132" fill="hold">
                            <p:stCondLst>
                              <p:cond delay="1500"/>
                            </p:stCondLst>
                            <p:childTnLst>
                              <p:par>
                                <p:cTn id="133" presetID="53" presetClass="entr" presetSubtype="16" fill="hold" grpId="0" nodeType="after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p:cTn id="135" dur="500" fill="hold"/>
                                        <p:tgtEl>
                                          <p:spTgt spid="66"/>
                                        </p:tgtEl>
                                        <p:attrNameLst>
                                          <p:attrName>ppt_w</p:attrName>
                                        </p:attrNameLst>
                                      </p:cBhvr>
                                      <p:tavLst>
                                        <p:tav tm="0">
                                          <p:val>
                                            <p:fltVal val="0"/>
                                          </p:val>
                                        </p:tav>
                                        <p:tav tm="100000">
                                          <p:val>
                                            <p:strVal val="#ppt_w"/>
                                          </p:val>
                                        </p:tav>
                                      </p:tavLst>
                                    </p:anim>
                                    <p:anim calcmode="lin" valueType="num">
                                      <p:cBhvr>
                                        <p:cTn id="136" dur="500" fill="hold"/>
                                        <p:tgtEl>
                                          <p:spTgt spid="66"/>
                                        </p:tgtEl>
                                        <p:attrNameLst>
                                          <p:attrName>ppt_h</p:attrName>
                                        </p:attrNameLst>
                                      </p:cBhvr>
                                      <p:tavLst>
                                        <p:tav tm="0">
                                          <p:val>
                                            <p:fltVal val="0"/>
                                          </p:val>
                                        </p:tav>
                                        <p:tav tm="100000">
                                          <p:val>
                                            <p:strVal val="#ppt_h"/>
                                          </p:val>
                                        </p:tav>
                                      </p:tavLst>
                                    </p:anim>
                                    <p:animEffect transition="in" filter="fade">
                                      <p:cBhvr>
                                        <p:cTn id="137" dur="500"/>
                                        <p:tgtEl>
                                          <p:spTgt spid="66"/>
                                        </p:tgtEl>
                                      </p:cBhvr>
                                    </p:animEffect>
                                  </p:childTnLst>
                                </p:cTn>
                              </p:par>
                            </p:childTnLst>
                          </p:cTn>
                        </p:par>
                        <p:par>
                          <p:cTn id="138" fill="hold">
                            <p:stCondLst>
                              <p:cond delay="2000"/>
                            </p:stCondLst>
                            <p:childTnLst>
                              <p:par>
                                <p:cTn id="139" presetID="22" presetClass="entr" presetSubtype="2" fill="hold" grpId="0" nodeType="after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wipe(right)">
                                      <p:cBhvr>
                                        <p:cTn id="141" dur="500"/>
                                        <p:tgtEl>
                                          <p:spTgt spid="64"/>
                                        </p:tgtEl>
                                      </p:cBhvr>
                                    </p:animEffect>
                                  </p:childTnLst>
                                </p:cTn>
                              </p:par>
                            </p:childTnLst>
                          </p:cTn>
                        </p:par>
                        <p:par>
                          <p:cTn id="142" fill="hold">
                            <p:stCondLst>
                              <p:cond delay="2500"/>
                            </p:stCondLst>
                            <p:childTnLst>
                              <p:par>
                                <p:cTn id="143" presetID="22" presetClass="entr" presetSubtype="2" fill="hold" nodeType="after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wipe(right)">
                                      <p:cBhvr>
                                        <p:cTn id="145" dur="500"/>
                                        <p:tgtEl>
                                          <p:spTgt spid="48"/>
                                        </p:tgtEl>
                                      </p:cBhvr>
                                    </p:animEffect>
                                  </p:childTnLst>
                                </p:cTn>
                              </p:par>
                            </p:childTnLst>
                          </p:cTn>
                        </p:par>
                        <p:par>
                          <p:cTn id="146" fill="hold">
                            <p:stCondLst>
                              <p:cond delay="3000"/>
                            </p:stCondLst>
                            <p:childTnLst>
                              <p:par>
                                <p:cTn id="147" presetID="53" presetClass="entr" presetSubtype="16" fill="hold" grpId="0" nodeType="afterEffect">
                                  <p:stCondLst>
                                    <p:cond delay="0"/>
                                  </p:stCondLst>
                                  <p:childTnLst>
                                    <p:set>
                                      <p:cBhvr>
                                        <p:cTn id="148" dur="1" fill="hold">
                                          <p:stCondLst>
                                            <p:cond delay="0"/>
                                          </p:stCondLst>
                                        </p:cTn>
                                        <p:tgtEl>
                                          <p:spTgt spid="65"/>
                                        </p:tgtEl>
                                        <p:attrNameLst>
                                          <p:attrName>style.visibility</p:attrName>
                                        </p:attrNameLst>
                                      </p:cBhvr>
                                      <p:to>
                                        <p:strVal val="visible"/>
                                      </p:to>
                                    </p:set>
                                    <p:anim calcmode="lin" valueType="num">
                                      <p:cBhvr>
                                        <p:cTn id="149" dur="500" fill="hold"/>
                                        <p:tgtEl>
                                          <p:spTgt spid="65"/>
                                        </p:tgtEl>
                                        <p:attrNameLst>
                                          <p:attrName>ppt_w</p:attrName>
                                        </p:attrNameLst>
                                      </p:cBhvr>
                                      <p:tavLst>
                                        <p:tav tm="0">
                                          <p:val>
                                            <p:fltVal val="0"/>
                                          </p:val>
                                        </p:tav>
                                        <p:tav tm="100000">
                                          <p:val>
                                            <p:strVal val="#ppt_w"/>
                                          </p:val>
                                        </p:tav>
                                      </p:tavLst>
                                    </p:anim>
                                    <p:anim calcmode="lin" valueType="num">
                                      <p:cBhvr>
                                        <p:cTn id="150" dur="500" fill="hold"/>
                                        <p:tgtEl>
                                          <p:spTgt spid="65"/>
                                        </p:tgtEl>
                                        <p:attrNameLst>
                                          <p:attrName>ppt_h</p:attrName>
                                        </p:attrNameLst>
                                      </p:cBhvr>
                                      <p:tavLst>
                                        <p:tav tm="0">
                                          <p:val>
                                            <p:fltVal val="0"/>
                                          </p:val>
                                        </p:tav>
                                        <p:tav tm="100000">
                                          <p:val>
                                            <p:strVal val="#ppt_h"/>
                                          </p:val>
                                        </p:tav>
                                      </p:tavLst>
                                    </p:anim>
                                    <p:animEffect transition="in" filter="fade">
                                      <p:cBhvr>
                                        <p:cTn id="151" dur="500"/>
                                        <p:tgtEl>
                                          <p:spTgt spid="65"/>
                                        </p:tgtEl>
                                      </p:cBhvr>
                                    </p:animEffect>
                                  </p:childTnLst>
                                </p:cTn>
                              </p:par>
                            </p:childTnLst>
                          </p:cTn>
                        </p:par>
                        <p:par>
                          <p:cTn id="152" fill="hold">
                            <p:stCondLst>
                              <p:cond delay="3500"/>
                            </p:stCondLst>
                            <p:childTnLst>
                              <p:par>
                                <p:cTn id="153" presetID="53" presetClass="entr" presetSubtype="16" fill="hold" nodeType="afterEffect">
                                  <p:stCondLst>
                                    <p:cond delay="0"/>
                                  </p:stCondLst>
                                  <p:childTnLst>
                                    <p:set>
                                      <p:cBhvr>
                                        <p:cTn id="154" dur="1" fill="hold">
                                          <p:stCondLst>
                                            <p:cond delay="0"/>
                                          </p:stCondLst>
                                        </p:cTn>
                                        <p:tgtEl>
                                          <p:spTgt spid="8"/>
                                        </p:tgtEl>
                                        <p:attrNameLst>
                                          <p:attrName>style.visibility</p:attrName>
                                        </p:attrNameLst>
                                      </p:cBhvr>
                                      <p:to>
                                        <p:strVal val="visible"/>
                                      </p:to>
                                    </p:set>
                                    <p:anim calcmode="lin" valueType="num">
                                      <p:cBhvr>
                                        <p:cTn id="155" dur="500" fill="hold"/>
                                        <p:tgtEl>
                                          <p:spTgt spid="8"/>
                                        </p:tgtEl>
                                        <p:attrNameLst>
                                          <p:attrName>ppt_w</p:attrName>
                                        </p:attrNameLst>
                                      </p:cBhvr>
                                      <p:tavLst>
                                        <p:tav tm="0">
                                          <p:val>
                                            <p:fltVal val="0"/>
                                          </p:val>
                                        </p:tav>
                                        <p:tav tm="100000">
                                          <p:val>
                                            <p:strVal val="#ppt_w"/>
                                          </p:val>
                                        </p:tav>
                                      </p:tavLst>
                                    </p:anim>
                                    <p:anim calcmode="lin" valueType="num">
                                      <p:cBhvr>
                                        <p:cTn id="156" dur="500" fill="hold"/>
                                        <p:tgtEl>
                                          <p:spTgt spid="8"/>
                                        </p:tgtEl>
                                        <p:attrNameLst>
                                          <p:attrName>ppt_h</p:attrName>
                                        </p:attrNameLst>
                                      </p:cBhvr>
                                      <p:tavLst>
                                        <p:tav tm="0">
                                          <p:val>
                                            <p:fltVal val="0"/>
                                          </p:val>
                                        </p:tav>
                                        <p:tav tm="100000">
                                          <p:val>
                                            <p:strVal val="#ppt_h"/>
                                          </p:val>
                                        </p:tav>
                                      </p:tavLst>
                                    </p:anim>
                                    <p:animEffect transition="in" filter="fade">
                                      <p:cBhvr>
                                        <p:cTn id="157" dur="500"/>
                                        <p:tgtEl>
                                          <p:spTgt spid="8"/>
                                        </p:tgtEl>
                                      </p:cBhvr>
                                    </p:animEffect>
                                  </p:childTnLst>
                                </p:cTn>
                              </p:par>
                            </p:childTnLst>
                          </p:cTn>
                        </p:par>
                        <p:par>
                          <p:cTn id="158" fill="hold">
                            <p:stCondLst>
                              <p:cond delay="4000"/>
                            </p:stCondLst>
                            <p:childTnLst>
                              <p:par>
                                <p:cTn id="159" presetID="53" presetClass="entr" presetSubtype="16" fill="hold" grpId="0" nodeType="afterEffect">
                                  <p:stCondLst>
                                    <p:cond delay="0"/>
                                  </p:stCondLst>
                                  <p:childTnLst>
                                    <p:set>
                                      <p:cBhvr>
                                        <p:cTn id="160" dur="1" fill="hold">
                                          <p:stCondLst>
                                            <p:cond delay="0"/>
                                          </p:stCondLst>
                                        </p:cTn>
                                        <p:tgtEl>
                                          <p:spTgt spid="39"/>
                                        </p:tgtEl>
                                        <p:attrNameLst>
                                          <p:attrName>style.visibility</p:attrName>
                                        </p:attrNameLst>
                                      </p:cBhvr>
                                      <p:to>
                                        <p:strVal val="visible"/>
                                      </p:to>
                                    </p:set>
                                    <p:anim calcmode="lin" valueType="num">
                                      <p:cBhvr>
                                        <p:cTn id="161" dur="500" fill="hold"/>
                                        <p:tgtEl>
                                          <p:spTgt spid="39"/>
                                        </p:tgtEl>
                                        <p:attrNameLst>
                                          <p:attrName>ppt_w</p:attrName>
                                        </p:attrNameLst>
                                      </p:cBhvr>
                                      <p:tavLst>
                                        <p:tav tm="0">
                                          <p:val>
                                            <p:fltVal val="0"/>
                                          </p:val>
                                        </p:tav>
                                        <p:tav tm="100000">
                                          <p:val>
                                            <p:strVal val="#ppt_w"/>
                                          </p:val>
                                        </p:tav>
                                      </p:tavLst>
                                    </p:anim>
                                    <p:anim calcmode="lin" valueType="num">
                                      <p:cBhvr>
                                        <p:cTn id="162" dur="500" fill="hold"/>
                                        <p:tgtEl>
                                          <p:spTgt spid="39"/>
                                        </p:tgtEl>
                                        <p:attrNameLst>
                                          <p:attrName>ppt_h</p:attrName>
                                        </p:attrNameLst>
                                      </p:cBhvr>
                                      <p:tavLst>
                                        <p:tav tm="0">
                                          <p:val>
                                            <p:fltVal val="0"/>
                                          </p:val>
                                        </p:tav>
                                        <p:tav tm="100000">
                                          <p:val>
                                            <p:strVal val="#ppt_h"/>
                                          </p:val>
                                        </p:tav>
                                      </p:tavLst>
                                    </p:anim>
                                    <p:animEffect transition="in" filter="fade">
                                      <p:cBhvr>
                                        <p:cTn id="163" dur="500"/>
                                        <p:tgtEl>
                                          <p:spTgt spid="39"/>
                                        </p:tgtEl>
                                      </p:cBhvr>
                                    </p:animEffect>
                                  </p:childTnLst>
                                </p:cTn>
                              </p:par>
                            </p:childTnLst>
                          </p:cTn>
                        </p:par>
                        <p:par>
                          <p:cTn id="164" fill="hold">
                            <p:stCondLst>
                              <p:cond delay="4500"/>
                            </p:stCondLst>
                            <p:childTnLst>
                              <p:par>
                                <p:cTn id="165" presetID="22" presetClass="entr" presetSubtype="4" fill="hold" nodeType="after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wipe(down)">
                                      <p:cBhvr>
                                        <p:cTn id="167" dur="500"/>
                                        <p:tgtEl>
                                          <p:spTgt spid="56"/>
                                        </p:tgtEl>
                                      </p:cBhvr>
                                    </p:animEffect>
                                  </p:childTnLst>
                                </p:cTn>
                              </p:par>
                            </p:childTnLst>
                          </p:cTn>
                        </p:par>
                        <p:par>
                          <p:cTn id="168" fill="hold">
                            <p:stCondLst>
                              <p:cond delay="5000"/>
                            </p:stCondLst>
                            <p:childTnLst>
                              <p:par>
                                <p:cTn id="169" presetID="22" presetClass="entr" presetSubtype="4" fill="hold" grpId="0" nodeType="after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wipe(down)">
                                      <p:cBhvr>
                                        <p:cTn id="171" dur="500"/>
                                        <p:tgtEl>
                                          <p:spTgt spid="45"/>
                                        </p:tgtEl>
                                      </p:cBhvr>
                                    </p:animEffect>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nodeType="clickEffect">
                                  <p:stCondLst>
                                    <p:cond delay="0"/>
                                  </p:stCondLst>
                                  <p:childTnLst>
                                    <p:set>
                                      <p:cBhvr>
                                        <p:cTn id="175" dur="1" fill="hold">
                                          <p:stCondLst>
                                            <p:cond delay="0"/>
                                          </p:stCondLst>
                                        </p:cTn>
                                        <p:tgtEl>
                                          <p:spTgt spid="70"/>
                                        </p:tgtEl>
                                        <p:attrNameLst>
                                          <p:attrName>style.visibility</p:attrName>
                                        </p:attrNameLst>
                                      </p:cBhvr>
                                      <p:to>
                                        <p:strVal val="visible"/>
                                      </p:to>
                                    </p:set>
                                    <p:animEffect transition="in" filter="randombar(horizontal)">
                                      <p:cBhvr>
                                        <p:cTn id="176" dur="500"/>
                                        <p:tgtEl>
                                          <p:spTgt spid="70"/>
                                        </p:tgtEl>
                                      </p:cBhvr>
                                    </p:animEffect>
                                  </p:childTnLst>
                                </p:cTn>
                              </p:par>
                              <p:par>
                                <p:cTn id="177" presetID="14" presetClass="entr" presetSubtype="10"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randombar(horizontal)">
                                      <p:cBhvr>
                                        <p:cTn id="17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5" grpId="0" animBg="1"/>
      <p:bldP spid="61" grpId="0" animBg="1"/>
      <p:bldP spid="62" grpId="0" animBg="1"/>
      <p:bldP spid="63" grpId="0" animBg="1"/>
      <p:bldP spid="64" grpId="0" animBg="1"/>
      <p:bldP spid="65" grpId="0" animBg="1"/>
      <p:bldP spid="66" grpId="0" animBg="1"/>
      <p:bldP spid="68"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t="7813" b="7813"/>
          <a:stretch/>
        </p:blipFill>
        <p:spPr>
          <a:xfrm flipH="1">
            <a:off x="-1" y="10"/>
            <a:ext cx="12192001"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23614" y="585216"/>
            <a:ext cx="6446450" cy="1335024"/>
          </a:xfrm>
        </p:spPr>
        <p:txBody>
          <a:bodyPr anchor="t">
            <a:normAutofit/>
          </a:bodyPr>
          <a:lstStyle/>
          <a:p>
            <a:r>
              <a:rPr lang="en-US" sz="3600" dirty="0">
                <a:solidFill>
                  <a:schemeClr val="accent5">
                    <a:lumMod val="60000"/>
                    <a:lumOff val="40000"/>
                  </a:schemeClr>
                </a:solidFill>
                <a:latin typeface="Trade Gothic Next HvyCd" panose="020B0906040303020004" pitchFamily="34" charset="0"/>
              </a:rPr>
              <a:t>Symmetric and Asymmetric unison</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0566" y="1515622"/>
            <a:ext cx="5170861" cy="4437122"/>
          </a:xfrm>
        </p:spPr>
        <p:txBody>
          <a:bodyPr>
            <a:noAutofit/>
          </a:bodyPr>
          <a:lstStyle/>
          <a:p>
            <a:pPr marL="0" indent="0">
              <a:buNone/>
            </a:pPr>
            <a:r>
              <a:rPr lang="en-US" sz="1800" dirty="0">
                <a:solidFill>
                  <a:schemeClr val="accent1">
                    <a:lumMod val="40000"/>
                    <a:lumOff val="60000"/>
                  </a:schemeClr>
                </a:solidFill>
                <a:latin typeface="Trade Gothic Next HvyCd" panose="020B0906040303020004" pitchFamily="34" charset="0"/>
              </a:rPr>
              <a:t>We explored how Asymmetric encryption works and how it is way more secure than symmetric. So why is it that Symmetric Key Cryptography has still its relevance ?</a:t>
            </a:r>
          </a:p>
          <a:p>
            <a:r>
              <a:rPr lang="en-US" sz="1400" dirty="0">
                <a:solidFill>
                  <a:schemeClr val="accent1">
                    <a:lumMod val="40000"/>
                    <a:lumOff val="60000"/>
                  </a:schemeClr>
                </a:solidFill>
                <a:latin typeface="Trade Gothic Next HvyCd" panose="020B0906040303020004" pitchFamily="34" charset="0"/>
              </a:rPr>
              <a:t>Symmetric Key Cryptography is </a:t>
            </a:r>
            <a:r>
              <a:rPr lang="en-US" sz="1400" dirty="0">
                <a:solidFill>
                  <a:srgbClr val="FFFF00"/>
                </a:solidFill>
                <a:latin typeface="Trade Gothic Next HvyCd" panose="020B0906040303020004" pitchFamily="34" charset="0"/>
              </a:rPr>
              <a:t>less secure </a:t>
            </a:r>
            <a:r>
              <a:rPr lang="en-US" sz="1400" dirty="0">
                <a:solidFill>
                  <a:schemeClr val="accent1">
                    <a:lumMod val="40000"/>
                    <a:lumOff val="60000"/>
                  </a:schemeClr>
                </a:solidFill>
                <a:latin typeface="Trade Gothic Next HvyCd" panose="020B0906040303020004" pitchFamily="34" charset="0"/>
              </a:rPr>
              <a:t>but </a:t>
            </a:r>
            <a:r>
              <a:rPr lang="en-US" sz="1400" dirty="0">
                <a:solidFill>
                  <a:srgbClr val="FFFF00"/>
                </a:solidFill>
                <a:latin typeface="Trade Gothic Next HvyCd" panose="020B0906040303020004" pitchFamily="34" charset="0"/>
              </a:rPr>
              <a:t>faster</a:t>
            </a:r>
            <a:r>
              <a:rPr lang="en-US" sz="1400" dirty="0">
                <a:solidFill>
                  <a:schemeClr val="accent1">
                    <a:lumMod val="40000"/>
                    <a:lumOff val="60000"/>
                  </a:schemeClr>
                </a:solidFill>
                <a:latin typeface="Trade Gothic Next HvyCd" panose="020B0906040303020004" pitchFamily="34" charset="0"/>
              </a:rPr>
              <a:t> at encryption and decryption of large data.</a:t>
            </a:r>
          </a:p>
          <a:p>
            <a:r>
              <a:rPr lang="en-US" sz="1400" dirty="0">
                <a:solidFill>
                  <a:schemeClr val="accent1">
                    <a:lumMod val="40000"/>
                    <a:lumOff val="60000"/>
                  </a:schemeClr>
                </a:solidFill>
                <a:latin typeface="Trade Gothic Next HvyCd" panose="020B0906040303020004" pitchFamily="34" charset="0"/>
              </a:rPr>
              <a:t>Asymmetric Key Cryptography due to its </a:t>
            </a:r>
            <a:r>
              <a:rPr lang="en-US" sz="1400" dirty="0" err="1">
                <a:solidFill>
                  <a:schemeClr val="accent1">
                    <a:lumMod val="40000"/>
                    <a:lumOff val="60000"/>
                  </a:schemeClr>
                </a:solidFill>
                <a:latin typeface="Trade Gothic Next HvyCd" panose="020B0906040303020004" pitchFamily="34" charset="0"/>
              </a:rPr>
              <a:t>sophesticated</a:t>
            </a:r>
            <a:r>
              <a:rPr lang="en-US" sz="1400" dirty="0">
                <a:solidFill>
                  <a:schemeClr val="accent1">
                    <a:lumMod val="40000"/>
                    <a:lumOff val="60000"/>
                  </a:schemeClr>
                </a:solidFill>
                <a:latin typeface="Trade Gothic Next HvyCd" panose="020B0906040303020004" pitchFamily="34" charset="0"/>
              </a:rPr>
              <a:t> Algorithms </a:t>
            </a:r>
            <a:r>
              <a:rPr lang="en-US" sz="1400" dirty="0">
                <a:solidFill>
                  <a:srgbClr val="FFFF00"/>
                </a:solidFill>
                <a:latin typeface="Trade Gothic Next HvyCd" panose="020B0906040303020004" pitchFamily="34" charset="0"/>
              </a:rPr>
              <a:t>cannot perform cryptography on large amounts of Data.</a:t>
            </a:r>
          </a:p>
          <a:p>
            <a:r>
              <a:rPr lang="en-US" sz="1400" dirty="0">
                <a:solidFill>
                  <a:schemeClr val="accent1">
                    <a:lumMod val="40000"/>
                    <a:lumOff val="60000"/>
                  </a:schemeClr>
                </a:solidFill>
                <a:latin typeface="Trade Gothic Next HvyCd" panose="020B0906040303020004" pitchFamily="34" charset="0"/>
              </a:rPr>
              <a:t>Most Common Asymmetric Key Cryptography algorithm, RSA can only be performed on </a:t>
            </a:r>
            <a:r>
              <a:rPr lang="en-US" sz="1400" dirty="0">
                <a:solidFill>
                  <a:srgbClr val="FFFF00"/>
                </a:solidFill>
                <a:latin typeface="Trade Gothic Next HvyCd" panose="020B0906040303020004" pitchFamily="34" charset="0"/>
              </a:rPr>
              <a:t>maximum size of 256 bytes of data</a:t>
            </a:r>
            <a:r>
              <a:rPr lang="en-US" sz="1200" dirty="0">
                <a:solidFill>
                  <a:schemeClr val="accent1">
                    <a:lumMod val="40000"/>
                    <a:lumOff val="60000"/>
                  </a:schemeClr>
                </a:solidFill>
                <a:latin typeface="Trade Gothic Next HvyCd" panose="020B0906040303020004" pitchFamily="34" charset="0"/>
              </a:rPr>
              <a:t>.</a:t>
            </a:r>
          </a:p>
          <a:p>
            <a:pPr marL="0" indent="0">
              <a:buNone/>
            </a:pPr>
            <a:endParaRPr lang="en-US" sz="2000" dirty="0">
              <a:solidFill>
                <a:schemeClr val="accent1">
                  <a:lumMod val="40000"/>
                  <a:lumOff val="60000"/>
                </a:schemeClr>
              </a:solidFill>
              <a:latin typeface="Trade Gothic Next HvyCd" panose="020B0906040303020004" pitchFamily="34" charset="0"/>
            </a:endParaRPr>
          </a:p>
          <a:p>
            <a:pPr marL="0" indent="0">
              <a:buNone/>
            </a:pPr>
            <a:r>
              <a:rPr lang="en-US" sz="1800" dirty="0">
                <a:solidFill>
                  <a:schemeClr val="accent1">
                    <a:lumMod val="40000"/>
                    <a:lumOff val="60000"/>
                  </a:schemeClr>
                </a:solidFill>
                <a:latin typeface="Trade Gothic Next HvyCd" panose="020B0906040303020004" pitchFamily="34" charset="0"/>
              </a:rPr>
              <a:t>Therefore, Symmetric and Asymmetric Key cryptography work in unison. </a:t>
            </a:r>
          </a:p>
          <a:p>
            <a:r>
              <a:rPr lang="en-US" sz="1400" dirty="0">
                <a:solidFill>
                  <a:schemeClr val="accent1">
                    <a:lumMod val="40000"/>
                    <a:lumOff val="60000"/>
                  </a:schemeClr>
                </a:solidFill>
                <a:latin typeface="Trade Gothic Next HvyCd" panose="020B0906040303020004" pitchFamily="34" charset="0"/>
              </a:rPr>
              <a:t>Asymmetric key Algorithms are used to share secret key between two parties.</a:t>
            </a:r>
          </a:p>
          <a:p>
            <a:r>
              <a:rPr lang="en-US" sz="1400" dirty="0">
                <a:solidFill>
                  <a:schemeClr val="accent1">
                    <a:lumMod val="40000"/>
                    <a:lumOff val="60000"/>
                  </a:schemeClr>
                </a:solidFill>
                <a:latin typeface="Trade Gothic Next HvyCd" panose="020B0906040303020004" pitchFamily="34" charset="0"/>
              </a:rPr>
              <a:t>That Shared secret key is then used to perform Symmetric key algorithms on the actual message sent over the network.</a:t>
            </a:r>
          </a:p>
        </p:txBody>
      </p:sp>
    </p:spTree>
    <p:extLst>
      <p:ext uri="{BB962C8B-B14F-4D97-AF65-F5344CB8AC3E}">
        <p14:creationId xmlns:p14="http://schemas.microsoft.com/office/powerpoint/2010/main" val="41658463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36B549A-4643-B3CB-D804-06769ED77EFE}"/>
              </a:ext>
            </a:extLst>
          </p:cNvPr>
          <p:cNvPicPr>
            <a:picLocks noChangeAspect="1"/>
          </p:cNvPicPr>
          <p:nvPr/>
        </p:nvPicPr>
        <p:blipFill>
          <a:blip r:embed="rId4">
            <a:alphaModFix amt="50000"/>
            <a:extLst>
              <a:ext uri="{28A0092B-C50C-407E-A947-70E740481C1C}">
                <a14:useLocalDpi xmlns:a14="http://schemas.microsoft.com/office/drawing/2010/main" val="0"/>
              </a:ext>
            </a:extLst>
          </a:blip>
          <a:srcRect/>
          <a:stretch/>
        </p:blipFill>
        <p:spPr>
          <a:xfrm>
            <a:off x="0" y="18288"/>
            <a:ext cx="12192000" cy="6858000"/>
          </a:xfrm>
          <a:prstGeom prst="rect">
            <a:avLst/>
          </a:prstGeom>
        </p:spPr>
      </p:pic>
      <p:sp>
        <p:nvSpPr>
          <p:cNvPr id="2" name="Title 1">
            <a:extLst>
              <a:ext uri="{FF2B5EF4-FFF2-40B4-BE49-F238E27FC236}">
                <a16:creationId xmlns:a16="http://schemas.microsoft.com/office/drawing/2014/main" id="{0FAA1D7C-FE86-34D6-A9F2-01E4577757A0}"/>
              </a:ext>
            </a:extLst>
          </p:cNvPr>
          <p:cNvSpPr>
            <a:spLocks noGrp="1"/>
          </p:cNvSpPr>
          <p:nvPr>
            <p:ph type="title"/>
          </p:nvPr>
        </p:nvSpPr>
        <p:spPr>
          <a:xfrm>
            <a:off x="838200" y="365125"/>
            <a:ext cx="5257800" cy="915035"/>
          </a:xfrm>
        </p:spPr>
        <p:txBody>
          <a:bodyPr/>
          <a:lstStyle/>
          <a:p>
            <a:r>
              <a:rPr lang="en-US" dirty="0">
                <a:solidFill>
                  <a:schemeClr val="tx2">
                    <a:lumMod val="40000"/>
                    <a:lumOff val="60000"/>
                  </a:schemeClr>
                </a:solidFill>
                <a:latin typeface="Trade Gothic Next HvyCd" panose="020B0906040303020004" pitchFamily="34" charset="0"/>
              </a:rPr>
              <a:t>Digital Signatures</a:t>
            </a:r>
            <a:endParaRPr lang="en-IN" dirty="0">
              <a:solidFill>
                <a:schemeClr val="tx2">
                  <a:lumMod val="40000"/>
                  <a:lumOff val="60000"/>
                </a:schemeClr>
              </a:solidFill>
              <a:latin typeface="Trade Gothic Next HvyCd" panose="020B0906040303020004" pitchFamily="34" charset="0"/>
            </a:endParaRPr>
          </a:p>
        </p:txBody>
      </p:sp>
      <p:sp>
        <p:nvSpPr>
          <p:cNvPr id="3" name="Content Placeholder 2">
            <a:extLst>
              <a:ext uri="{FF2B5EF4-FFF2-40B4-BE49-F238E27FC236}">
                <a16:creationId xmlns:a16="http://schemas.microsoft.com/office/drawing/2014/main" id="{14305D80-3CAB-BB20-CA27-200A2F868F2C}"/>
              </a:ext>
            </a:extLst>
          </p:cNvPr>
          <p:cNvSpPr>
            <a:spLocks noGrp="1"/>
          </p:cNvSpPr>
          <p:nvPr>
            <p:ph idx="1"/>
          </p:nvPr>
        </p:nvSpPr>
        <p:spPr>
          <a:xfrm>
            <a:off x="838200" y="1459865"/>
            <a:ext cx="5257800" cy="2179447"/>
          </a:xfrm>
        </p:spPr>
        <p:txBody>
          <a:bodyPr>
            <a:normAutofit/>
          </a:bodyPr>
          <a:lstStyle/>
          <a:p>
            <a:r>
              <a:rPr lang="en-US" sz="2000" dirty="0">
                <a:solidFill>
                  <a:schemeClr val="tx2">
                    <a:lumMod val="40000"/>
                    <a:lumOff val="60000"/>
                  </a:schemeClr>
                </a:solidFill>
                <a:latin typeface="Trade Gothic Next HvyCd" panose="020B0906040303020004" pitchFamily="34" charset="0"/>
              </a:rPr>
              <a:t>D</a:t>
            </a:r>
            <a:r>
              <a:rPr lang="en-US" sz="2000" b="0" i="0" dirty="0">
                <a:solidFill>
                  <a:schemeClr val="tx2">
                    <a:lumMod val="40000"/>
                    <a:lumOff val="60000"/>
                  </a:schemeClr>
                </a:solidFill>
                <a:effectLst/>
                <a:latin typeface="Trade Gothic Next HvyCd" panose="020B0906040303020004" pitchFamily="34" charset="0"/>
              </a:rPr>
              <a:t>igital signatures enhance the security, </a:t>
            </a:r>
            <a:r>
              <a:rPr lang="en-US" sz="2000" b="0" i="0" dirty="0">
                <a:solidFill>
                  <a:srgbClr val="FFFF00"/>
                </a:solidFill>
                <a:effectLst/>
                <a:latin typeface="Trade Gothic Next HvyCd" panose="020B0906040303020004" pitchFamily="34" charset="0"/>
              </a:rPr>
              <a:t>integrity</a:t>
            </a:r>
            <a:r>
              <a:rPr lang="en-US" sz="2000" b="0" i="0" dirty="0">
                <a:solidFill>
                  <a:schemeClr val="tx2">
                    <a:lumMod val="40000"/>
                    <a:lumOff val="60000"/>
                  </a:schemeClr>
                </a:solidFill>
                <a:effectLst/>
                <a:latin typeface="Trade Gothic Next HvyCd" panose="020B0906040303020004" pitchFamily="34" charset="0"/>
              </a:rPr>
              <a:t>, </a:t>
            </a:r>
            <a:r>
              <a:rPr lang="en-US" sz="2000" b="0" i="0" dirty="0">
                <a:solidFill>
                  <a:srgbClr val="FFFF00"/>
                </a:solidFill>
                <a:effectLst/>
                <a:latin typeface="Trade Gothic Next HvyCd" panose="020B0906040303020004" pitchFamily="34" charset="0"/>
              </a:rPr>
              <a:t>authenticity</a:t>
            </a:r>
            <a:r>
              <a:rPr lang="en-US" sz="2000" b="0" i="0" dirty="0">
                <a:solidFill>
                  <a:schemeClr val="tx2">
                    <a:lumMod val="40000"/>
                    <a:lumOff val="60000"/>
                  </a:schemeClr>
                </a:solidFill>
                <a:effectLst/>
                <a:latin typeface="Trade Gothic Next HvyCd" panose="020B0906040303020004" pitchFamily="34" charset="0"/>
              </a:rPr>
              <a:t>, and </a:t>
            </a:r>
            <a:r>
              <a:rPr lang="en-US" sz="2000" b="0" i="0" dirty="0">
                <a:solidFill>
                  <a:srgbClr val="FFFF00"/>
                </a:solidFill>
                <a:effectLst/>
                <a:latin typeface="Trade Gothic Next HvyCd" panose="020B0906040303020004" pitchFamily="34" charset="0"/>
              </a:rPr>
              <a:t>non-repudiation</a:t>
            </a:r>
            <a:r>
              <a:rPr lang="en-US" sz="2000" b="0" i="0" dirty="0">
                <a:solidFill>
                  <a:schemeClr val="tx2">
                    <a:lumMod val="40000"/>
                    <a:lumOff val="60000"/>
                  </a:schemeClr>
                </a:solidFill>
                <a:effectLst/>
                <a:latin typeface="Trade Gothic Next HvyCd" panose="020B0906040303020004" pitchFamily="34" charset="0"/>
              </a:rPr>
              <a:t> of messages or documents exchanged using asymmetric encryption.</a:t>
            </a:r>
            <a:endParaRPr lang="en-IN" sz="2000" dirty="0">
              <a:solidFill>
                <a:schemeClr val="tx2">
                  <a:lumMod val="40000"/>
                  <a:lumOff val="60000"/>
                </a:schemeClr>
              </a:solidFill>
              <a:latin typeface="Trade Gothic Next HvyCd" panose="020B0906040303020004" pitchFamily="34" charset="0"/>
            </a:endParaRPr>
          </a:p>
        </p:txBody>
      </p:sp>
      <p:sp>
        <p:nvSpPr>
          <p:cNvPr id="21" name="Rectangle: Rounded Corners 20">
            <a:extLst>
              <a:ext uri="{FF2B5EF4-FFF2-40B4-BE49-F238E27FC236}">
                <a16:creationId xmlns:a16="http://schemas.microsoft.com/office/drawing/2014/main" id="{329952C4-DEB0-FB28-122F-F7FAD8D19906}"/>
              </a:ext>
            </a:extLst>
          </p:cNvPr>
          <p:cNvSpPr/>
          <p:nvPr/>
        </p:nvSpPr>
        <p:spPr>
          <a:xfrm>
            <a:off x="6270504" y="2360485"/>
            <a:ext cx="1615694" cy="603821"/>
          </a:xfrm>
          <a:prstGeom prst="roundRect">
            <a:avLst>
              <a:gd name="adj" fmla="val 27284"/>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Authentication</a:t>
            </a:r>
            <a:endParaRPr lang="en-IN" sz="1200" dirty="0">
              <a:solidFill>
                <a:schemeClr val="accent5">
                  <a:lumMod val="60000"/>
                  <a:lumOff val="40000"/>
                </a:schemeClr>
              </a:solidFill>
              <a:latin typeface="Trade Gothic Next HvyCd" panose="020B0906040303020004" pitchFamily="34" charset="0"/>
            </a:endParaRPr>
          </a:p>
        </p:txBody>
      </p:sp>
      <p:sp>
        <p:nvSpPr>
          <p:cNvPr id="22" name="Rectangle: Rounded Corners 21">
            <a:extLst>
              <a:ext uri="{FF2B5EF4-FFF2-40B4-BE49-F238E27FC236}">
                <a16:creationId xmlns:a16="http://schemas.microsoft.com/office/drawing/2014/main" id="{D6C3B512-D5CE-A334-11B9-2F0F813080B2}"/>
              </a:ext>
            </a:extLst>
          </p:cNvPr>
          <p:cNvSpPr/>
          <p:nvPr/>
        </p:nvSpPr>
        <p:spPr>
          <a:xfrm>
            <a:off x="8204703" y="2360484"/>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Integrity</a:t>
            </a:r>
            <a:endParaRPr lang="en-IN" sz="1200" dirty="0">
              <a:solidFill>
                <a:schemeClr val="accent5">
                  <a:lumMod val="60000"/>
                  <a:lumOff val="40000"/>
                </a:schemeClr>
              </a:solidFill>
              <a:latin typeface="Trade Gothic Next HvyCd" panose="020B0906040303020004" pitchFamily="34" charset="0"/>
            </a:endParaRPr>
          </a:p>
        </p:txBody>
      </p:sp>
      <p:sp>
        <p:nvSpPr>
          <p:cNvPr id="25" name="Rectangle: Rounded Corners 24">
            <a:extLst>
              <a:ext uri="{FF2B5EF4-FFF2-40B4-BE49-F238E27FC236}">
                <a16:creationId xmlns:a16="http://schemas.microsoft.com/office/drawing/2014/main" id="{907A68FA-02BC-A644-DCE9-0199822CCFC9}"/>
              </a:ext>
            </a:extLst>
          </p:cNvPr>
          <p:cNvSpPr/>
          <p:nvPr/>
        </p:nvSpPr>
        <p:spPr>
          <a:xfrm>
            <a:off x="10111099" y="2369787"/>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Non-repudiation</a:t>
            </a:r>
            <a:endParaRPr lang="en-IN" sz="1200" dirty="0">
              <a:solidFill>
                <a:schemeClr val="accent5">
                  <a:lumMod val="60000"/>
                  <a:lumOff val="40000"/>
                </a:schemeClr>
              </a:solidFill>
              <a:latin typeface="Trade Gothic Next HvyCd" panose="020B0906040303020004" pitchFamily="34" charset="0"/>
            </a:endParaRPr>
          </a:p>
        </p:txBody>
      </p:sp>
      <p:sp>
        <p:nvSpPr>
          <p:cNvPr id="34" name="TextBox 33">
            <a:extLst>
              <a:ext uri="{FF2B5EF4-FFF2-40B4-BE49-F238E27FC236}">
                <a16:creationId xmlns:a16="http://schemas.microsoft.com/office/drawing/2014/main" id="{30CE91CB-5B8A-0DCC-ED4D-17FC21D09AF5}"/>
              </a:ext>
            </a:extLst>
          </p:cNvPr>
          <p:cNvSpPr txBox="1"/>
          <p:nvPr/>
        </p:nvSpPr>
        <p:spPr>
          <a:xfrm>
            <a:off x="10138898" y="3556707"/>
            <a:ext cx="1615693"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sender the must be accountable for the message he sent.</a:t>
            </a:r>
            <a:endParaRPr lang="en-IN" sz="1200" dirty="0">
              <a:solidFill>
                <a:schemeClr val="tx2">
                  <a:lumMod val="40000"/>
                  <a:lumOff val="60000"/>
                </a:schemeClr>
              </a:solidFill>
              <a:latin typeface="Trade Gothic Next HvyCd" panose="020B0906040303020004" pitchFamily="34" charset="0"/>
            </a:endParaRPr>
          </a:p>
        </p:txBody>
      </p:sp>
      <p:sp>
        <p:nvSpPr>
          <p:cNvPr id="36" name="TextBox 35">
            <a:extLst>
              <a:ext uri="{FF2B5EF4-FFF2-40B4-BE49-F238E27FC236}">
                <a16:creationId xmlns:a16="http://schemas.microsoft.com/office/drawing/2014/main" id="{58B728E1-709D-C9BF-5AF0-E445C3EC1626}"/>
              </a:ext>
            </a:extLst>
          </p:cNvPr>
          <p:cNvSpPr txBox="1"/>
          <p:nvPr/>
        </p:nvSpPr>
        <p:spPr>
          <a:xfrm>
            <a:off x="8240010" y="3556708"/>
            <a:ext cx="1545076"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transmitted data must be untampered with.</a:t>
            </a:r>
            <a:endParaRPr lang="en-IN" sz="1200" dirty="0">
              <a:solidFill>
                <a:schemeClr val="tx2">
                  <a:lumMod val="40000"/>
                  <a:lumOff val="60000"/>
                </a:schemeClr>
              </a:solidFill>
              <a:latin typeface="Trade Gothic Next HvyCd" panose="020B0906040303020004" pitchFamily="34" charset="0"/>
            </a:endParaRPr>
          </a:p>
        </p:txBody>
      </p:sp>
      <p:sp>
        <p:nvSpPr>
          <p:cNvPr id="38" name="TextBox 37">
            <a:extLst>
              <a:ext uri="{FF2B5EF4-FFF2-40B4-BE49-F238E27FC236}">
                <a16:creationId xmlns:a16="http://schemas.microsoft.com/office/drawing/2014/main" id="{69F2A8C0-641A-F338-43DB-6B807F62DB41}"/>
              </a:ext>
            </a:extLst>
          </p:cNvPr>
          <p:cNvSpPr txBox="1"/>
          <p:nvPr/>
        </p:nvSpPr>
        <p:spPr>
          <a:xfrm>
            <a:off x="6270503" y="3570529"/>
            <a:ext cx="1615695"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message must be sent from the real sender.</a:t>
            </a:r>
            <a:endParaRPr lang="en-IN" sz="1200" dirty="0">
              <a:solidFill>
                <a:schemeClr val="tx2">
                  <a:lumMod val="40000"/>
                  <a:lumOff val="60000"/>
                </a:schemeClr>
              </a:solidFill>
              <a:latin typeface="Trade Gothic Next HvyCd" panose="020B0906040303020004" pitchFamily="34" charset="0"/>
            </a:endParaRPr>
          </a:p>
        </p:txBody>
      </p:sp>
      <p:cxnSp>
        <p:nvCxnSpPr>
          <p:cNvPr id="5" name="Straight Arrow Connector 4">
            <a:extLst>
              <a:ext uri="{FF2B5EF4-FFF2-40B4-BE49-F238E27FC236}">
                <a16:creationId xmlns:a16="http://schemas.microsoft.com/office/drawing/2014/main" id="{2DC10AE4-BDFF-8E77-07E4-3604EEC969E1}"/>
              </a:ext>
            </a:extLst>
          </p:cNvPr>
          <p:cNvCxnSpPr>
            <a:cxnSpLocks/>
          </p:cNvCxnSpPr>
          <p:nvPr/>
        </p:nvCxnSpPr>
        <p:spPr>
          <a:xfrm>
            <a:off x="7050551"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AD2E189-50A9-E29A-389A-7278F4AF71C8}"/>
              </a:ext>
            </a:extLst>
          </p:cNvPr>
          <p:cNvCxnSpPr/>
          <p:nvPr/>
        </p:nvCxnSpPr>
        <p:spPr>
          <a:xfrm>
            <a:off x="8984748"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360C11-69EA-37A9-2D56-1A3705D80F79}"/>
              </a:ext>
            </a:extLst>
          </p:cNvPr>
          <p:cNvCxnSpPr/>
          <p:nvPr/>
        </p:nvCxnSpPr>
        <p:spPr>
          <a:xfrm>
            <a:off x="10959831"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What are Digital Signatures and How Do They Work_">
            <a:hlinkClick r:id="" action="ppaction://media"/>
            <a:extLst>
              <a:ext uri="{FF2B5EF4-FFF2-40B4-BE49-F238E27FC236}">
                <a16:creationId xmlns:a16="http://schemas.microsoft.com/office/drawing/2014/main" id="{39D4435B-C0BD-6E96-CE07-4A8ACE206A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267417"/>
            <a:ext cx="4782491" cy="2763591"/>
          </a:xfrm>
          <a:prstGeom prst="rect">
            <a:avLst/>
          </a:prstGeom>
          <a:ln>
            <a:noFill/>
          </a:ln>
          <a:effectLst>
            <a:outerShdw blurRad="190500" algn="tl" rotWithShape="0">
              <a:srgbClr val="000000">
                <a:alpha val="70000"/>
              </a:srgbClr>
            </a:outerShdw>
          </a:effectLst>
        </p:spPr>
      </p:pic>
      <p:sp>
        <p:nvSpPr>
          <p:cNvPr id="14" name="Rectangle: Rounded Corners 13">
            <a:extLst>
              <a:ext uri="{FF2B5EF4-FFF2-40B4-BE49-F238E27FC236}">
                <a16:creationId xmlns:a16="http://schemas.microsoft.com/office/drawing/2014/main" id="{1898F43E-63B5-CC74-FFC1-4C19E1891654}"/>
              </a:ext>
            </a:extLst>
          </p:cNvPr>
          <p:cNvSpPr/>
          <p:nvPr/>
        </p:nvSpPr>
        <p:spPr>
          <a:xfrm>
            <a:off x="7886198" y="1064689"/>
            <a:ext cx="2197101" cy="594519"/>
          </a:xfrm>
          <a:prstGeom prst="roundRect">
            <a:avLst>
              <a:gd name="adj" fmla="val 27423"/>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5">
                    <a:lumMod val="60000"/>
                    <a:lumOff val="40000"/>
                  </a:schemeClr>
                </a:solidFill>
                <a:latin typeface="Trade Gothic Next HvyCd" panose="020B0906040303020004" pitchFamily="34" charset="0"/>
              </a:rPr>
              <a:t>Signatures</a:t>
            </a:r>
            <a:endParaRPr lang="en-IN" sz="2000" dirty="0">
              <a:solidFill>
                <a:schemeClr val="accent5">
                  <a:lumMod val="60000"/>
                  <a:lumOff val="40000"/>
                </a:schemeClr>
              </a:solidFill>
              <a:latin typeface="Trade Gothic Next HvyCd" panose="020B0906040303020004" pitchFamily="34" charset="0"/>
            </a:endParaRPr>
          </a:p>
        </p:txBody>
      </p:sp>
      <p:cxnSp>
        <p:nvCxnSpPr>
          <p:cNvPr id="15" name="Connector: Elbow 14">
            <a:extLst>
              <a:ext uri="{FF2B5EF4-FFF2-40B4-BE49-F238E27FC236}">
                <a16:creationId xmlns:a16="http://schemas.microsoft.com/office/drawing/2014/main" id="{8E98D7C1-2909-4AA0-7CB6-C425AF348334}"/>
              </a:ext>
            </a:extLst>
          </p:cNvPr>
          <p:cNvCxnSpPr>
            <a:cxnSpLocks/>
            <a:stCxn id="14" idx="2"/>
          </p:cNvCxnSpPr>
          <p:nvPr/>
        </p:nvCxnSpPr>
        <p:spPr>
          <a:xfrm rot="16200000" flipH="1">
            <a:off x="8640787" y="2003169"/>
            <a:ext cx="687925" cy="1"/>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0586C2D-A1CB-206C-6A36-710240D62CFB}"/>
              </a:ext>
            </a:extLst>
          </p:cNvPr>
          <p:cNvCxnSpPr>
            <a:cxnSpLocks/>
            <a:stCxn id="14" idx="2"/>
          </p:cNvCxnSpPr>
          <p:nvPr/>
        </p:nvCxnSpPr>
        <p:spPr>
          <a:xfrm rot="5400000">
            <a:off x="7673687" y="1036072"/>
            <a:ext cx="687926" cy="1934198"/>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55E47FF-399C-7659-9AAA-28570EBBA219}"/>
              </a:ext>
            </a:extLst>
          </p:cNvPr>
          <p:cNvCxnSpPr>
            <a:cxnSpLocks/>
            <a:stCxn id="14" idx="2"/>
          </p:cNvCxnSpPr>
          <p:nvPr/>
        </p:nvCxnSpPr>
        <p:spPr>
          <a:xfrm rot="16200000" flipH="1">
            <a:off x="9589333" y="1054623"/>
            <a:ext cx="697228" cy="1906397"/>
          </a:xfrm>
          <a:prstGeom prst="bentConnector3">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621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1" presetClass="mediacall" presetSubtype="0" fill="hold" nodeType="withEffect">
                                  <p:stCondLst>
                                    <p:cond delay="0"/>
                                  </p:stCondLst>
                                  <p:childTnLst>
                                    <p:cmd type="call" cmd="playFrom(0.0)">
                                      <p:cBhvr>
                                        <p:cTn id="11" dur="171897" fill="hold"/>
                                        <p:tgtEl>
                                          <p:spTgt spid="8"/>
                                        </p:tgtEl>
                                      </p:cBhvr>
                                    </p:cmd>
                                  </p:childTnLst>
                                </p:cTn>
                              </p:par>
                              <p:par>
                                <p:cTn id="12" presetID="22" presetClass="entr" presetSubtype="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22" presetClass="entr" presetSubtype="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up)">
                                      <p:cBhvr>
                                        <p:cTn id="38" dur="500"/>
                                        <p:tgtEl>
                                          <p:spTgt spid="3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22" presetClass="entr" presetSubtype="1"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500"/>
                                        <p:tgtEl>
                                          <p:spTgt spid="7"/>
                                        </p:tgtEl>
                                      </p:cBhvr>
                                    </p:animEffect>
                                  </p:childTnLst>
                                </p:cTn>
                              </p:par>
                              <p:par>
                                <p:cTn id="48" presetID="22" presetClass="entr" presetSubtype="1"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up)">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8"/>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1897" fill="hold"/>
                                        <p:tgtEl>
                                          <p:spTgt spid="8"/>
                                        </p:tgtEl>
                                      </p:cBhvr>
                                    </p:cmd>
                                  </p:childTnLst>
                                </p:cTn>
                              </p:par>
                            </p:childTnLst>
                          </p:cTn>
                        </p:par>
                      </p:childTnLst>
                    </p:cTn>
                  </p:par>
                </p:childTnLst>
              </p:cTn>
              <p:nextCondLst>
                <p:cond evt="onClick" delay="0">
                  <p:tgtEl>
                    <p:spTgt spid="8"/>
                  </p:tgtEl>
                </p:cond>
              </p:nextCondLst>
            </p:seq>
            <p:video>
              <p:cMediaNode vol="80000">
                <p:cTn id="56" fill="hold" display="0">
                  <p:stCondLst>
                    <p:cond delay="indefinite"/>
                  </p:stCondLst>
                </p:cTn>
                <p:tgtEl>
                  <p:spTgt spid="8"/>
                </p:tgtEl>
              </p:cMediaNode>
            </p:video>
          </p:childTnLst>
        </p:cTn>
      </p:par>
    </p:tnLst>
    <p:bldLst>
      <p:bldP spid="3" grpId="0" build="p"/>
      <p:bldP spid="21" grpId="0" animBg="1"/>
      <p:bldP spid="22" grpId="0" animBg="1"/>
      <p:bldP spid="25" grpId="0" animBg="1"/>
      <p:bldP spid="34" grpId="0"/>
      <p:bldP spid="36" grpId="0"/>
      <p:bldP spid="38"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light&#10;&#10;Description automatically generated">
            <a:extLst>
              <a:ext uri="{FF2B5EF4-FFF2-40B4-BE49-F238E27FC236}">
                <a16:creationId xmlns:a16="http://schemas.microsoft.com/office/drawing/2014/main" id="{D51952BA-BD6F-8D1A-51A2-B648B77AF79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747"/>
          <a:stretch/>
        </p:blipFill>
        <p:spPr>
          <a:xfrm>
            <a:off x="20" y="10"/>
            <a:ext cx="12191980" cy="6857990"/>
          </a:xfrm>
          <a:prstGeom prst="rect">
            <a:avLst/>
          </a:prstGeom>
        </p:spPr>
      </p:pic>
      <p:sp>
        <p:nvSpPr>
          <p:cNvPr id="7" name="Title 1">
            <a:extLst>
              <a:ext uri="{FF2B5EF4-FFF2-40B4-BE49-F238E27FC236}">
                <a16:creationId xmlns:a16="http://schemas.microsoft.com/office/drawing/2014/main" id="{590AA99F-473C-C947-F593-99F8DA998571}"/>
              </a:ext>
            </a:extLst>
          </p:cNvPr>
          <p:cNvSpPr>
            <a:spLocks noGrp="1"/>
          </p:cNvSpPr>
          <p:nvPr>
            <p:ph type="title"/>
          </p:nvPr>
        </p:nvSpPr>
        <p:spPr>
          <a:xfrm>
            <a:off x="838200" y="365125"/>
            <a:ext cx="10515600" cy="1325563"/>
          </a:xfrm>
        </p:spPr>
        <p:txBody>
          <a:bodyPr>
            <a:normAutofit/>
          </a:bodyPr>
          <a:lstStyle/>
          <a:p>
            <a:r>
              <a:rPr lang="en-US" dirty="0">
                <a:solidFill>
                  <a:schemeClr val="accent1">
                    <a:lumMod val="60000"/>
                    <a:lumOff val="40000"/>
                  </a:schemeClr>
                </a:solidFill>
                <a:latin typeface="Trade Gothic Next HvyCd" panose="020B0906040303020004" pitchFamily="34" charset="0"/>
              </a:rPr>
              <a:t>Bitcoin Wallets</a:t>
            </a:r>
            <a:endParaRPr lang="en-IN" dirty="0">
              <a:solidFill>
                <a:schemeClr val="accent1">
                  <a:lumMod val="60000"/>
                  <a:lumOff val="40000"/>
                </a:schemeClr>
              </a:solidFill>
              <a:latin typeface="Trade Gothic Next HvyCd" panose="020B0906040303020004" pitchFamily="34" charset="0"/>
            </a:endParaRPr>
          </a:p>
        </p:txBody>
      </p:sp>
      <p:sp>
        <p:nvSpPr>
          <p:cNvPr id="8" name="Content Placeholder 7">
            <a:extLst>
              <a:ext uri="{FF2B5EF4-FFF2-40B4-BE49-F238E27FC236}">
                <a16:creationId xmlns:a16="http://schemas.microsoft.com/office/drawing/2014/main" id="{AF4057DD-BEE2-0462-A51A-011D5231FA10}"/>
              </a:ext>
            </a:extLst>
          </p:cNvPr>
          <p:cNvSpPr>
            <a:spLocks noGrp="1"/>
          </p:cNvSpPr>
          <p:nvPr>
            <p:ph idx="1"/>
          </p:nvPr>
        </p:nvSpPr>
        <p:spPr>
          <a:xfrm>
            <a:off x="838200" y="1825625"/>
            <a:ext cx="4456176" cy="4351338"/>
          </a:xfrm>
        </p:spPr>
        <p:txBody>
          <a:bodyPr>
            <a:normAutofit/>
          </a:bodyPr>
          <a:lstStyle/>
          <a:p>
            <a:pPr marL="0" indent="0">
              <a:buNone/>
            </a:pPr>
            <a:r>
              <a:rPr lang="en-US" sz="2000" b="0" i="0" dirty="0">
                <a:solidFill>
                  <a:schemeClr val="accent1">
                    <a:lumMod val="60000"/>
                    <a:lumOff val="40000"/>
                  </a:schemeClr>
                </a:solidFill>
                <a:effectLst/>
                <a:latin typeface="Trade Gothic Next HvyCd" panose="020B0906040303020004" pitchFamily="34" charset="0"/>
              </a:rPr>
              <a:t>Bitcoin wallets are software or hardware tools used to store, manage, and interact with Bitcoin (BTC) and its associated blockchain.</a:t>
            </a:r>
          </a:p>
          <a:p>
            <a:r>
              <a:rPr lang="en-US" sz="1800" dirty="0">
                <a:solidFill>
                  <a:schemeClr val="accent1">
                    <a:lumMod val="60000"/>
                    <a:lumOff val="40000"/>
                  </a:schemeClr>
                </a:solidFill>
                <a:latin typeface="Trade Gothic Next HvyCd" panose="020B0906040303020004" pitchFamily="34" charset="0"/>
              </a:rPr>
              <a:t>When you create a new wallet, you generate 2 things</a:t>
            </a:r>
          </a:p>
          <a:p>
            <a:pPr lvl="1"/>
            <a:r>
              <a:rPr lang="en-US" sz="1800" dirty="0">
                <a:solidFill>
                  <a:schemeClr val="accent1">
                    <a:lumMod val="60000"/>
                    <a:lumOff val="40000"/>
                  </a:schemeClr>
                </a:solidFill>
                <a:latin typeface="Trade Gothic Next HvyCd" panose="020B0906040303020004" pitchFamily="34" charset="0"/>
              </a:rPr>
              <a:t>Public Key (Bitcoin address)</a:t>
            </a:r>
          </a:p>
          <a:p>
            <a:pPr lvl="2"/>
            <a:r>
              <a:rPr lang="en-US" sz="1400" dirty="0">
                <a:solidFill>
                  <a:schemeClr val="accent1">
                    <a:lumMod val="60000"/>
                    <a:lumOff val="40000"/>
                  </a:schemeClr>
                </a:solidFill>
                <a:latin typeface="Trade Gothic Next HvyCd" panose="020B0906040303020004" pitchFamily="34" charset="0"/>
              </a:rPr>
              <a:t>For accepting BTC </a:t>
            </a:r>
          </a:p>
          <a:p>
            <a:pPr lvl="1"/>
            <a:r>
              <a:rPr lang="en-US" sz="1800" dirty="0">
                <a:solidFill>
                  <a:schemeClr val="accent1">
                    <a:lumMod val="60000"/>
                    <a:lumOff val="40000"/>
                  </a:schemeClr>
                </a:solidFill>
                <a:latin typeface="Trade Gothic Next HvyCd" panose="020B0906040303020004" pitchFamily="34" charset="0"/>
              </a:rPr>
              <a:t>Private Key (Secret Key)</a:t>
            </a:r>
          </a:p>
          <a:p>
            <a:pPr lvl="2"/>
            <a:r>
              <a:rPr lang="en-US" sz="1400" dirty="0">
                <a:solidFill>
                  <a:schemeClr val="accent1">
                    <a:lumMod val="60000"/>
                    <a:lumOff val="40000"/>
                  </a:schemeClr>
                </a:solidFill>
                <a:latin typeface="Trade Gothic Next HvyCd" panose="020B0906040303020004" pitchFamily="34" charset="0"/>
              </a:rPr>
              <a:t>For spending BTC.</a:t>
            </a:r>
          </a:p>
          <a:p>
            <a:r>
              <a:rPr lang="en-US" sz="1800" dirty="0">
                <a:solidFill>
                  <a:schemeClr val="accent1">
                    <a:lumMod val="60000"/>
                    <a:lumOff val="40000"/>
                  </a:schemeClr>
                </a:solidFill>
                <a:latin typeface="Trade Gothic Next HvyCd" panose="020B0906040303020004" pitchFamily="34" charset="0"/>
              </a:rPr>
              <a:t>For your Wallet to actually exist for the blockchain. You need to have </a:t>
            </a:r>
            <a:r>
              <a:rPr lang="en-US" sz="1800" dirty="0" err="1">
                <a:solidFill>
                  <a:schemeClr val="accent1">
                    <a:lumMod val="60000"/>
                    <a:lumOff val="40000"/>
                  </a:schemeClr>
                </a:solidFill>
                <a:latin typeface="Trade Gothic Next HvyCd" panose="020B0906040303020004" pitchFamily="34" charset="0"/>
              </a:rPr>
              <a:t>atleast</a:t>
            </a:r>
            <a:r>
              <a:rPr lang="en-US" sz="1800" dirty="0">
                <a:solidFill>
                  <a:schemeClr val="accent1">
                    <a:lumMod val="60000"/>
                    <a:lumOff val="40000"/>
                  </a:schemeClr>
                </a:solidFill>
                <a:latin typeface="Trade Gothic Next HvyCd" panose="020B0906040303020004" pitchFamily="34" charset="0"/>
              </a:rPr>
              <a:t> one transaction. Otherwise your wallet is nothing but a private-public key pair.</a:t>
            </a:r>
          </a:p>
          <a:p>
            <a:pPr lvl="1"/>
            <a:endParaRPr lang="en-US" dirty="0">
              <a:solidFill>
                <a:srgbClr val="FFFFFF"/>
              </a:solidFill>
              <a:latin typeface="Trade Gothic Next HvyCd" panose="020B0906040303020004" pitchFamily="34" charset="0"/>
            </a:endParaRPr>
          </a:p>
        </p:txBody>
      </p:sp>
    </p:spTree>
    <p:extLst>
      <p:ext uri="{BB962C8B-B14F-4D97-AF65-F5344CB8AC3E}">
        <p14:creationId xmlns:p14="http://schemas.microsoft.com/office/powerpoint/2010/main" val="96270020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1000"/>
                                        <p:tgtEl>
                                          <p:spTgt spid="8">
                                            <p:txEl>
                                              <p:pRg st="3" end="3"/>
                                            </p:txEl>
                                          </p:spTgt>
                                        </p:tgtEl>
                                      </p:cBhvr>
                                    </p:animEffect>
                                    <p:anim calcmode="lin" valueType="num">
                                      <p:cBhvr>
                                        <p:cTn id="2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1000"/>
                                        <p:tgtEl>
                                          <p:spTgt spid="8">
                                            <p:txEl>
                                              <p:pRg st="5" end="5"/>
                                            </p:txEl>
                                          </p:spTgt>
                                        </p:tgtEl>
                                      </p:cBhvr>
                                    </p:animEffect>
                                    <p:anim calcmode="lin" valueType="num">
                                      <p:cBhvr>
                                        <p:cTn id="3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Effect transition="in" filter="fade">
                                      <p:cBhvr>
                                        <p:cTn id="41" dur="1000"/>
                                        <p:tgtEl>
                                          <p:spTgt spid="8">
                                            <p:txEl>
                                              <p:pRg st="6" end="6"/>
                                            </p:txEl>
                                          </p:spTgt>
                                        </p:tgtEl>
                                      </p:cBhvr>
                                    </p:animEffect>
                                    <p:anim calcmode="lin" valueType="num">
                                      <p:cBhvr>
                                        <p:cTn id="42"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ght, dark, night&#10;&#10;Description automatically generated">
            <a:extLst>
              <a:ext uri="{FF2B5EF4-FFF2-40B4-BE49-F238E27FC236}">
                <a16:creationId xmlns:a16="http://schemas.microsoft.com/office/drawing/2014/main" id="{93FBFF68-981F-CCA1-D8E6-6B13F86E2FD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747"/>
          <a:stretch/>
        </p:blipFill>
        <p:spPr>
          <a:xfrm>
            <a:off x="-3048"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6E1CD-E142-D2FB-B810-1F931C1C0DB3}"/>
              </a:ext>
            </a:extLst>
          </p:cNvPr>
          <p:cNvSpPr>
            <a:spLocks noGrp="1"/>
          </p:cNvSpPr>
          <p:nvPr>
            <p:ph type="title"/>
          </p:nvPr>
        </p:nvSpPr>
        <p:spPr>
          <a:xfrm>
            <a:off x="1097280" y="325550"/>
            <a:ext cx="9939528" cy="76613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3600" dirty="0">
                <a:solidFill>
                  <a:schemeClr val="accent1">
                    <a:lumMod val="60000"/>
                    <a:lumOff val="40000"/>
                  </a:schemeClr>
                </a:solidFill>
                <a:latin typeface="Trade Gothic Next HvyCd" panose="020B0906040303020004" pitchFamily="34" charset="0"/>
              </a:rPr>
              <a:t>Types of Bitcoin wallets</a:t>
            </a:r>
          </a:p>
        </p:txBody>
      </p:sp>
      <p:sp>
        <p:nvSpPr>
          <p:cNvPr id="5" name="Rectangle: Rounded Corners 4">
            <a:extLst>
              <a:ext uri="{FF2B5EF4-FFF2-40B4-BE49-F238E27FC236}">
                <a16:creationId xmlns:a16="http://schemas.microsoft.com/office/drawing/2014/main" id="{27256D76-8D91-B1A7-F2F1-F5B49F160FE3}"/>
              </a:ext>
            </a:extLst>
          </p:cNvPr>
          <p:cNvSpPr/>
          <p:nvPr/>
        </p:nvSpPr>
        <p:spPr>
          <a:xfrm>
            <a:off x="6263640" y="1316736"/>
            <a:ext cx="282549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Bitcoin wallets</a:t>
            </a:r>
            <a:endParaRPr lang="en-IN" dirty="0"/>
          </a:p>
        </p:txBody>
      </p:sp>
      <p:sp>
        <p:nvSpPr>
          <p:cNvPr id="6" name="Rectangle: Rounded Corners 5">
            <a:extLst>
              <a:ext uri="{FF2B5EF4-FFF2-40B4-BE49-F238E27FC236}">
                <a16:creationId xmlns:a16="http://schemas.microsoft.com/office/drawing/2014/main" id="{B4DFB101-197C-C808-3486-AD1643C825C1}"/>
              </a:ext>
            </a:extLst>
          </p:cNvPr>
          <p:cNvSpPr/>
          <p:nvPr/>
        </p:nvSpPr>
        <p:spPr>
          <a:xfrm>
            <a:off x="4297681" y="2670400"/>
            <a:ext cx="2517649"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Hot wallets</a:t>
            </a:r>
            <a:endParaRPr lang="en-IN" dirty="0"/>
          </a:p>
        </p:txBody>
      </p:sp>
      <p:sp>
        <p:nvSpPr>
          <p:cNvPr id="7" name="Rectangle: Rounded Corners 6">
            <a:extLst>
              <a:ext uri="{FF2B5EF4-FFF2-40B4-BE49-F238E27FC236}">
                <a16:creationId xmlns:a16="http://schemas.microsoft.com/office/drawing/2014/main" id="{4DEE092E-04C8-E2A3-E439-010D7CB02ADA}"/>
              </a:ext>
            </a:extLst>
          </p:cNvPr>
          <p:cNvSpPr/>
          <p:nvPr/>
        </p:nvSpPr>
        <p:spPr>
          <a:xfrm>
            <a:off x="8820913" y="2670384"/>
            <a:ext cx="2517649"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Cold wallets</a:t>
            </a:r>
            <a:endParaRPr lang="en-IN" dirty="0"/>
          </a:p>
        </p:txBody>
      </p:sp>
      <p:sp>
        <p:nvSpPr>
          <p:cNvPr id="8" name="Rectangle: Rounded Corners 7">
            <a:extLst>
              <a:ext uri="{FF2B5EF4-FFF2-40B4-BE49-F238E27FC236}">
                <a16:creationId xmlns:a16="http://schemas.microsoft.com/office/drawing/2014/main" id="{CF9522B9-B1A7-FF5F-FA5D-6560EF599BF9}"/>
              </a:ext>
            </a:extLst>
          </p:cNvPr>
          <p:cNvSpPr/>
          <p:nvPr/>
        </p:nvSpPr>
        <p:spPr>
          <a:xfrm>
            <a:off x="3002281" y="5304630"/>
            <a:ext cx="133197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Mobile Wallets</a:t>
            </a:r>
            <a:endParaRPr lang="en-IN" sz="1200" dirty="0"/>
          </a:p>
        </p:txBody>
      </p:sp>
      <p:sp>
        <p:nvSpPr>
          <p:cNvPr id="10" name="Rectangle: Rounded Corners 9">
            <a:extLst>
              <a:ext uri="{FF2B5EF4-FFF2-40B4-BE49-F238E27FC236}">
                <a16:creationId xmlns:a16="http://schemas.microsoft.com/office/drawing/2014/main" id="{6D89322C-D7CB-545E-433A-0FE473D0F843}"/>
              </a:ext>
            </a:extLst>
          </p:cNvPr>
          <p:cNvSpPr/>
          <p:nvPr/>
        </p:nvSpPr>
        <p:spPr>
          <a:xfrm>
            <a:off x="3002281" y="5956426"/>
            <a:ext cx="133197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Web Wallets</a:t>
            </a:r>
            <a:endParaRPr lang="en-IN" sz="1200" dirty="0"/>
          </a:p>
        </p:txBody>
      </p:sp>
      <p:sp>
        <p:nvSpPr>
          <p:cNvPr id="13" name="Rectangle: Rounded Corners 12">
            <a:extLst>
              <a:ext uri="{FF2B5EF4-FFF2-40B4-BE49-F238E27FC236}">
                <a16:creationId xmlns:a16="http://schemas.microsoft.com/office/drawing/2014/main" id="{4022F5DD-874B-5455-E4E7-C4F3E16FC38E}"/>
              </a:ext>
            </a:extLst>
          </p:cNvPr>
          <p:cNvSpPr/>
          <p:nvPr/>
        </p:nvSpPr>
        <p:spPr>
          <a:xfrm>
            <a:off x="3002281" y="4665184"/>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Desktop wallets</a:t>
            </a:r>
            <a:endParaRPr lang="en-IN" sz="1200" dirty="0"/>
          </a:p>
        </p:txBody>
      </p:sp>
      <p:sp>
        <p:nvSpPr>
          <p:cNvPr id="19" name="Rectangle: Rounded Corners 18">
            <a:extLst>
              <a:ext uri="{FF2B5EF4-FFF2-40B4-BE49-F238E27FC236}">
                <a16:creationId xmlns:a16="http://schemas.microsoft.com/office/drawing/2014/main" id="{BB790C64-416B-4695-CBAB-52FA9EECF825}"/>
              </a:ext>
            </a:extLst>
          </p:cNvPr>
          <p:cNvSpPr/>
          <p:nvPr/>
        </p:nvSpPr>
        <p:spPr>
          <a:xfrm>
            <a:off x="8505443" y="5400642"/>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Paper wallets</a:t>
            </a:r>
            <a:endParaRPr lang="en-IN" sz="1200" dirty="0"/>
          </a:p>
        </p:txBody>
      </p:sp>
      <p:sp>
        <p:nvSpPr>
          <p:cNvPr id="22" name="Rectangle: Rounded Corners 21">
            <a:extLst>
              <a:ext uri="{FF2B5EF4-FFF2-40B4-BE49-F238E27FC236}">
                <a16:creationId xmlns:a16="http://schemas.microsoft.com/office/drawing/2014/main" id="{9346A771-19B1-98D1-CDD3-A91A9EA79E40}"/>
              </a:ext>
            </a:extLst>
          </p:cNvPr>
          <p:cNvSpPr/>
          <p:nvPr/>
        </p:nvSpPr>
        <p:spPr>
          <a:xfrm>
            <a:off x="8505443" y="4687579"/>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Hardware wallets</a:t>
            </a:r>
            <a:endParaRPr lang="en-IN" sz="1200" dirty="0"/>
          </a:p>
        </p:txBody>
      </p:sp>
      <p:cxnSp>
        <p:nvCxnSpPr>
          <p:cNvPr id="29" name="Connector: Elbow 28">
            <a:extLst>
              <a:ext uri="{FF2B5EF4-FFF2-40B4-BE49-F238E27FC236}">
                <a16:creationId xmlns:a16="http://schemas.microsoft.com/office/drawing/2014/main" id="{33A236CC-805B-1726-5E25-74091917839B}"/>
              </a:ext>
            </a:extLst>
          </p:cNvPr>
          <p:cNvCxnSpPr>
            <a:stCxn id="5" idx="2"/>
            <a:endCxn id="6" idx="0"/>
          </p:cNvCxnSpPr>
          <p:nvPr/>
        </p:nvCxnSpPr>
        <p:spPr>
          <a:xfrm rot="5400000">
            <a:off x="6177359" y="1171371"/>
            <a:ext cx="878176" cy="2119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56A6B30-69FE-4B7C-9EE3-BC92B6B7D68F}"/>
              </a:ext>
            </a:extLst>
          </p:cNvPr>
          <p:cNvCxnSpPr>
            <a:cxnSpLocks/>
            <a:stCxn id="5" idx="2"/>
            <a:endCxn id="7" idx="0"/>
          </p:cNvCxnSpPr>
          <p:nvPr/>
        </p:nvCxnSpPr>
        <p:spPr>
          <a:xfrm rot="16200000" flipH="1">
            <a:off x="8438983" y="1029629"/>
            <a:ext cx="878160" cy="2403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9B1C455-7E99-649D-798F-A91677E97D73}"/>
              </a:ext>
            </a:extLst>
          </p:cNvPr>
          <p:cNvCxnSpPr>
            <a:cxnSpLocks/>
            <a:stCxn id="6" idx="2"/>
          </p:cNvCxnSpPr>
          <p:nvPr/>
        </p:nvCxnSpPr>
        <p:spPr>
          <a:xfrm rot="5400000">
            <a:off x="2609265" y="3243247"/>
            <a:ext cx="3044600" cy="2849882"/>
          </a:xfrm>
          <a:prstGeom prst="bentConnector3">
            <a:avLst>
              <a:gd name="adj1" fmla="val 13359"/>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E80946-3FE7-A5E9-C2E4-87646D54C427}"/>
              </a:ext>
            </a:extLst>
          </p:cNvPr>
          <p:cNvCxnSpPr>
            <a:cxnSpLocks/>
            <a:endCxn id="13" idx="1"/>
          </p:cNvCxnSpPr>
          <p:nvPr/>
        </p:nvCxnSpPr>
        <p:spPr>
          <a:xfrm>
            <a:off x="2703576" y="4902928"/>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BBC4D45-96B2-6AD3-A6AB-45EAFED38BFF}"/>
              </a:ext>
            </a:extLst>
          </p:cNvPr>
          <p:cNvCxnSpPr>
            <a:cxnSpLocks/>
          </p:cNvCxnSpPr>
          <p:nvPr/>
        </p:nvCxnSpPr>
        <p:spPr>
          <a:xfrm>
            <a:off x="2703576" y="6180040"/>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B5DF10F-B951-6643-6075-E08D97141CBB}"/>
              </a:ext>
            </a:extLst>
          </p:cNvPr>
          <p:cNvCxnSpPr>
            <a:cxnSpLocks/>
          </p:cNvCxnSpPr>
          <p:nvPr/>
        </p:nvCxnSpPr>
        <p:spPr>
          <a:xfrm>
            <a:off x="2703576" y="5555200"/>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66BE52C-5FF0-EA50-F276-803878DBBCB8}"/>
              </a:ext>
            </a:extLst>
          </p:cNvPr>
          <p:cNvCxnSpPr>
            <a:cxnSpLocks/>
          </p:cNvCxnSpPr>
          <p:nvPr/>
        </p:nvCxnSpPr>
        <p:spPr>
          <a:xfrm rot="5400000">
            <a:off x="7846316" y="3436195"/>
            <a:ext cx="2523745" cy="1943101"/>
          </a:xfrm>
          <a:prstGeom prst="bentConnector3">
            <a:avLst>
              <a:gd name="adj1" fmla="val 15580"/>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4D03D46-D595-AAA8-DE55-3EB653E1B672}"/>
              </a:ext>
            </a:extLst>
          </p:cNvPr>
          <p:cNvCxnSpPr>
            <a:cxnSpLocks/>
            <a:endCxn id="22" idx="1"/>
          </p:cNvCxnSpPr>
          <p:nvPr/>
        </p:nvCxnSpPr>
        <p:spPr>
          <a:xfrm>
            <a:off x="8133590" y="4925323"/>
            <a:ext cx="3718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0C01BC-B6AA-E2B4-99FD-DFBC45735B08}"/>
              </a:ext>
            </a:extLst>
          </p:cNvPr>
          <p:cNvCxnSpPr>
            <a:cxnSpLocks/>
          </p:cNvCxnSpPr>
          <p:nvPr/>
        </p:nvCxnSpPr>
        <p:spPr>
          <a:xfrm>
            <a:off x="8133590" y="5659477"/>
            <a:ext cx="371853"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CA939B6-BA20-F3C6-F584-AB6F0076ECE1}"/>
              </a:ext>
            </a:extLst>
          </p:cNvPr>
          <p:cNvSpPr txBox="1"/>
          <p:nvPr/>
        </p:nvSpPr>
        <p:spPr>
          <a:xfrm>
            <a:off x="4462290" y="5293590"/>
            <a:ext cx="2849882" cy="430887"/>
          </a:xfrm>
          <a:prstGeom prst="rect">
            <a:avLst/>
          </a:prstGeom>
          <a:noFill/>
        </p:spPr>
        <p:txBody>
          <a:bodyPr wrap="square" rtlCol="0">
            <a:spAutoFit/>
          </a:bodyPr>
          <a:lstStyle/>
          <a:p>
            <a:r>
              <a:rPr lang="en-US" sz="1100" b="0" i="0" dirty="0">
                <a:solidFill>
                  <a:srgbClr val="D1D5DB"/>
                </a:solidFill>
                <a:effectLst/>
                <a:latin typeface="Söhne"/>
              </a:rPr>
              <a:t>Mobile wallets are smartphone applications. They are designed for ease of use</a:t>
            </a:r>
            <a:endParaRPr lang="en-IN" sz="1100" dirty="0">
              <a:solidFill>
                <a:schemeClr val="bg1"/>
              </a:solidFill>
            </a:endParaRPr>
          </a:p>
        </p:txBody>
      </p:sp>
      <p:sp>
        <p:nvSpPr>
          <p:cNvPr id="59" name="TextBox 58">
            <a:extLst>
              <a:ext uri="{FF2B5EF4-FFF2-40B4-BE49-F238E27FC236}">
                <a16:creationId xmlns:a16="http://schemas.microsoft.com/office/drawing/2014/main" id="{C560F567-2E0B-EECD-D39B-BB0CFAC06BB7}"/>
              </a:ext>
            </a:extLst>
          </p:cNvPr>
          <p:cNvSpPr txBox="1"/>
          <p:nvPr/>
        </p:nvSpPr>
        <p:spPr>
          <a:xfrm>
            <a:off x="4462290" y="4687579"/>
            <a:ext cx="2302748" cy="430887"/>
          </a:xfrm>
          <a:prstGeom prst="rect">
            <a:avLst/>
          </a:prstGeom>
          <a:noFill/>
        </p:spPr>
        <p:txBody>
          <a:bodyPr wrap="square" rtlCol="0">
            <a:spAutoFit/>
          </a:bodyPr>
          <a:lstStyle/>
          <a:p>
            <a:r>
              <a:rPr lang="en-US" sz="1100" b="0" i="0" dirty="0">
                <a:solidFill>
                  <a:srgbClr val="D1D5DB"/>
                </a:solidFill>
                <a:effectLst/>
                <a:latin typeface="Söhne"/>
              </a:rPr>
              <a:t>These wallets are installed and run on desktop computers or laptops.</a:t>
            </a:r>
            <a:endParaRPr lang="en-IN" sz="1100" dirty="0">
              <a:solidFill>
                <a:schemeClr val="bg1"/>
              </a:solidFill>
            </a:endParaRPr>
          </a:p>
        </p:txBody>
      </p:sp>
      <p:sp>
        <p:nvSpPr>
          <p:cNvPr id="60" name="TextBox 59">
            <a:extLst>
              <a:ext uri="{FF2B5EF4-FFF2-40B4-BE49-F238E27FC236}">
                <a16:creationId xmlns:a16="http://schemas.microsoft.com/office/drawing/2014/main" id="{022CF672-CC09-264A-9030-B21DF69F8663}"/>
              </a:ext>
            </a:extLst>
          </p:cNvPr>
          <p:cNvSpPr txBox="1"/>
          <p:nvPr/>
        </p:nvSpPr>
        <p:spPr>
          <a:xfrm>
            <a:off x="4462290" y="5900480"/>
            <a:ext cx="3483846" cy="430887"/>
          </a:xfrm>
          <a:prstGeom prst="rect">
            <a:avLst/>
          </a:prstGeom>
          <a:noFill/>
        </p:spPr>
        <p:txBody>
          <a:bodyPr wrap="square" rtlCol="0">
            <a:spAutoFit/>
          </a:bodyPr>
          <a:lstStyle/>
          <a:p>
            <a:r>
              <a:rPr lang="en-US" sz="1100" b="0" i="0" dirty="0">
                <a:solidFill>
                  <a:srgbClr val="D1D5DB"/>
                </a:solidFill>
                <a:effectLst/>
                <a:latin typeface="Söhne"/>
              </a:rPr>
              <a:t>Web wallets operate through web browsers and are accessible from multiple devices.</a:t>
            </a:r>
            <a:endParaRPr lang="en-IN" sz="1100" dirty="0">
              <a:solidFill>
                <a:schemeClr val="bg1"/>
              </a:solidFill>
            </a:endParaRPr>
          </a:p>
        </p:txBody>
      </p:sp>
      <p:sp>
        <p:nvSpPr>
          <p:cNvPr id="61" name="TextBox 60">
            <a:extLst>
              <a:ext uri="{FF2B5EF4-FFF2-40B4-BE49-F238E27FC236}">
                <a16:creationId xmlns:a16="http://schemas.microsoft.com/office/drawing/2014/main" id="{8738F676-71DA-CD48-8E5F-737D23388CCD}"/>
              </a:ext>
            </a:extLst>
          </p:cNvPr>
          <p:cNvSpPr txBox="1"/>
          <p:nvPr/>
        </p:nvSpPr>
        <p:spPr>
          <a:xfrm>
            <a:off x="2895600" y="3651395"/>
            <a:ext cx="2727960" cy="769441"/>
          </a:xfrm>
          <a:prstGeom prst="rect">
            <a:avLst/>
          </a:prstGeom>
          <a:noFill/>
        </p:spPr>
        <p:txBody>
          <a:bodyPr wrap="square" rtlCol="0">
            <a:spAutoFit/>
          </a:bodyPr>
          <a:lstStyle/>
          <a:p>
            <a:r>
              <a:rPr lang="en-US" sz="1100" b="0" i="0" dirty="0">
                <a:solidFill>
                  <a:schemeClr val="bg1"/>
                </a:solidFill>
                <a:effectLst/>
                <a:latin typeface="SourceSansPro"/>
              </a:rPr>
              <a:t>Hot wallets are internet-enabled and online. They are generally </a:t>
            </a:r>
            <a:r>
              <a:rPr lang="en-US" sz="1100" dirty="0">
                <a:solidFill>
                  <a:schemeClr val="bg1"/>
                </a:solidFill>
                <a:latin typeface="SourceSansPro"/>
              </a:rPr>
              <a:t>in the form of</a:t>
            </a:r>
            <a:r>
              <a:rPr lang="en-US" sz="1100" b="0" i="0" dirty="0">
                <a:solidFill>
                  <a:schemeClr val="bg1"/>
                </a:solidFill>
                <a:effectLst/>
                <a:latin typeface="SourceSansPro"/>
              </a:rPr>
              <a:t> GUI software. They are generally more focused on UI/UX and less on security.</a:t>
            </a:r>
            <a:endParaRPr lang="en-IN" sz="1100" dirty="0">
              <a:solidFill>
                <a:schemeClr val="bg1"/>
              </a:solidFill>
            </a:endParaRPr>
          </a:p>
        </p:txBody>
      </p:sp>
      <p:sp>
        <p:nvSpPr>
          <p:cNvPr id="62" name="TextBox 61">
            <a:extLst>
              <a:ext uri="{FF2B5EF4-FFF2-40B4-BE49-F238E27FC236}">
                <a16:creationId xmlns:a16="http://schemas.microsoft.com/office/drawing/2014/main" id="{74F4CBB1-4DCE-BC9D-9F41-0D712900F309}"/>
              </a:ext>
            </a:extLst>
          </p:cNvPr>
          <p:cNvSpPr txBox="1"/>
          <p:nvPr/>
        </p:nvSpPr>
        <p:spPr>
          <a:xfrm>
            <a:off x="8325612" y="3613408"/>
            <a:ext cx="3012950" cy="938719"/>
          </a:xfrm>
          <a:prstGeom prst="rect">
            <a:avLst/>
          </a:prstGeom>
          <a:noFill/>
        </p:spPr>
        <p:txBody>
          <a:bodyPr wrap="square" rtlCol="0">
            <a:spAutoFit/>
          </a:bodyPr>
          <a:lstStyle/>
          <a:p>
            <a:r>
              <a:rPr lang="en-US" sz="1100" dirty="0">
                <a:solidFill>
                  <a:schemeClr val="bg1"/>
                </a:solidFill>
                <a:latin typeface="SourceSansPro"/>
              </a:rPr>
              <a:t>C</a:t>
            </a:r>
            <a:r>
              <a:rPr lang="en-US" sz="1100" b="0" i="0" dirty="0">
                <a:solidFill>
                  <a:schemeClr val="bg1"/>
                </a:solidFill>
                <a:effectLst/>
                <a:latin typeface="SourceSansPro"/>
              </a:rPr>
              <a:t>old wallets are offline and come in the form of a physical device, such as a USB stick.</a:t>
            </a:r>
            <a:r>
              <a:rPr lang="en-US" sz="1100" b="0" i="0" dirty="0">
                <a:solidFill>
                  <a:srgbClr val="111111"/>
                </a:solidFill>
                <a:effectLst/>
                <a:latin typeface="SourceSansPro"/>
              </a:rPr>
              <a:t> </a:t>
            </a:r>
            <a:r>
              <a:rPr lang="en-US" sz="1100" dirty="0">
                <a:solidFill>
                  <a:schemeClr val="bg1"/>
                </a:solidFill>
                <a:latin typeface="SourceSansPro"/>
              </a:rPr>
              <a:t>C</a:t>
            </a:r>
            <a:r>
              <a:rPr lang="en-US" sz="1100" b="0" i="0" dirty="0">
                <a:solidFill>
                  <a:schemeClr val="bg1"/>
                </a:solidFill>
                <a:effectLst/>
                <a:latin typeface="SourceSansPro"/>
              </a:rPr>
              <a:t>old wallets offer more security benefits because it’s less possible to hack and is therefore less vulnerable to loss of digital assets.</a:t>
            </a:r>
          </a:p>
        </p:txBody>
      </p:sp>
      <p:sp>
        <p:nvSpPr>
          <p:cNvPr id="63" name="TextBox 62">
            <a:extLst>
              <a:ext uri="{FF2B5EF4-FFF2-40B4-BE49-F238E27FC236}">
                <a16:creationId xmlns:a16="http://schemas.microsoft.com/office/drawing/2014/main" id="{3CDB0A48-21EA-E95A-1FCA-A56CD047C0EA}"/>
              </a:ext>
            </a:extLst>
          </p:cNvPr>
          <p:cNvSpPr txBox="1"/>
          <p:nvPr/>
        </p:nvSpPr>
        <p:spPr>
          <a:xfrm>
            <a:off x="10012311" y="5375599"/>
            <a:ext cx="2012420" cy="600164"/>
          </a:xfrm>
          <a:prstGeom prst="rect">
            <a:avLst/>
          </a:prstGeom>
          <a:noFill/>
        </p:spPr>
        <p:txBody>
          <a:bodyPr wrap="square" rtlCol="0">
            <a:spAutoFit/>
          </a:bodyPr>
          <a:lstStyle/>
          <a:p>
            <a:r>
              <a:rPr lang="en-US" sz="1100" b="0" i="0" dirty="0">
                <a:solidFill>
                  <a:schemeClr val="bg1"/>
                </a:solidFill>
                <a:effectLst/>
                <a:latin typeface="SourceSansPro"/>
              </a:rPr>
              <a:t>This is a document that has public and private keys printed on it. </a:t>
            </a:r>
            <a:endParaRPr lang="en-IN" sz="1100" dirty="0">
              <a:solidFill>
                <a:schemeClr val="bg1"/>
              </a:solidFill>
            </a:endParaRPr>
          </a:p>
        </p:txBody>
      </p:sp>
      <p:sp>
        <p:nvSpPr>
          <p:cNvPr id="64" name="TextBox 63">
            <a:extLst>
              <a:ext uri="{FF2B5EF4-FFF2-40B4-BE49-F238E27FC236}">
                <a16:creationId xmlns:a16="http://schemas.microsoft.com/office/drawing/2014/main" id="{C92AB809-2819-8CFC-2993-26B65E3D5755}"/>
              </a:ext>
            </a:extLst>
          </p:cNvPr>
          <p:cNvSpPr txBox="1"/>
          <p:nvPr/>
        </p:nvSpPr>
        <p:spPr>
          <a:xfrm>
            <a:off x="9992134" y="4684286"/>
            <a:ext cx="2032597" cy="600164"/>
          </a:xfrm>
          <a:prstGeom prst="rect">
            <a:avLst/>
          </a:prstGeom>
          <a:noFill/>
        </p:spPr>
        <p:txBody>
          <a:bodyPr wrap="square" rtlCol="0">
            <a:spAutoFit/>
          </a:bodyPr>
          <a:lstStyle/>
          <a:p>
            <a:r>
              <a:rPr lang="en-US" sz="1100" b="0" i="0" dirty="0">
                <a:solidFill>
                  <a:srgbClr val="D1D5DB"/>
                </a:solidFill>
                <a:effectLst/>
                <a:latin typeface="Söhne"/>
              </a:rPr>
              <a:t>These wallets are installed and run on desktop computers or laptops.</a:t>
            </a:r>
            <a:endParaRPr lang="en-IN" sz="1100" dirty="0">
              <a:solidFill>
                <a:schemeClr val="bg1"/>
              </a:solidFill>
            </a:endParaRPr>
          </a:p>
        </p:txBody>
      </p:sp>
    </p:spTree>
    <p:extLst>
      <p:ext uri="{BB962C8B-B14F-4D97-AF65-F5344CB8AC3E}">
        <p14:creationId xmlns:p14="http://schemas.microsoft.com/office/powerpoint/2010/main" val="14351736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up)">
                                      <p:cBhvr>
                                        <p:cTn id="14" dur="500"/>
                                        <p:tgtEl>
                                          <p:spTgt spid="29"/>
                                        </p:tgtEl>
                                      </p:cBhvr>
                                    </p:animEffect>
                                  </p:childTnLst>
                                </p:cTn>
                              </p:par>
                              <p:par>
                                <p:cTn id="15" presetID="22" presetClass="entr" presetSubtype="1"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par>
                                <p:cTn id="31" presetID="22" presetClass="entr" presetSubtype="1"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500"/>
                                        <p:tgtEl>
                                          <p:spTgt spid="49"/>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up)">
                                      <p:cBhvr>
                                        <p:cTn id="36" dur="500"/>
                                        <p:tgtEl>
                                          <p:spTgt spid="6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up)">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par>
                                <p:cTn id="48" presetID="22" presetClass="entr" presetSubtype="8"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par>
                                <p:cTn id="54" presetID="22" presetClass="entr" presetSubtype="8"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left)">
                                      <p:cBhvr>
                                        <p:cTn id="56" dur="500"/>
                                        <p:tgtEl>
                                          <p:spTgt spid="4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par>
                                <p:cTn id="60" presetID="22" presetClass="entr" presetSubtype="8"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500"/>
                                        <p:tgtEl>
                                          <p:spTgt spid="55"/>
                                        </p:tgtEl>
                                      </p:cBhvr>
                                    </p:animEffect>
                                  </p:childTnLst>
                                </p:cTn>
                              </p:par>
                              <p:par>
                                <p:cTn id="63" presetID="22" presetClass="entr" presetSubtype="8"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left)">
                                      <p:cBhvr>
                                        <p:cTn id="65" dur="500"/>
                                        <p:tgtEl>
                                          <p:spTgt spid="57"/>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left)">
                                      <p:cBhvr>
                                        <p:cTn id="76" dur="500"/>
                                        <p:tgtEl>
                                          <p:spTgt spid="5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wipe(left)">
                                      <p:cBhvr>
                                        <p:cTn id="79" dur="500"/>
                                        <p:tgtEl>
                                          <p:spTgt spid="5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wipe(left)">
                                      <p:cBhvr>
                                        <p:cTn id="82" dur="500"/>
                                        <p:tgtEl>
                                          <p:spTgt spid="6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wipe(left)">
                                      <p:cBhvr>
                                        <p:cTn id="85" dur="500"/>
                                        <p:tgtEl>
                                          <p:spTgt spid="6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left)">
                                      <p:cBhvr>
                                        <p:cTn id="8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3" grpId="0" animBg="1"/>
      <p:bldP spid="19" grpId="0" animBg="1"/>
      <p:bldP spid="22" grpId="0" animBg="1"/>
      <p:bldP spid="58" grpId="0"/>
      <p:bldP spid="59" grpId="0"/>
      <p:bldP spid="60" grpId="0"/>
      <p:bldP spid="61" grpId="0"/>
      <p:bldP spid="62" grpId="0"/>
      <p:bldP spid="63" grpId="0"/>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light, dark, night&#10;&#10;Description automatically generated">
            <a:extLst>
              <a:ext uri="{FF2B5EF4-FFF2-40B4-BE49-F238E27FC236}">
                <a16:creationId xmlns:a16="http://schemas.microsoft.com/office/drawing/2014/main" id="{C37D9F6B-F38F-D35F-3A34-F94508AC72A1}"/>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C99DC68-0DD8-FBF2-6783-FC472BBC1515}"/>
              </a:ext>
            </a:extLst>
          </p:cNvPr>
          <p:cNvSpPr/>
          <p:nvPr/>
        </p:nvSpPr>
        <p:spPr>
          <a:xfrm>
            <a:off x="722376" y="1591056"/>
            <a:ext cx="10835640" cy="49018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Title 1">
            <a:extLst>
              <a:ext uri="{FF2B5EF4-FFF2-40B4-BE49-F238E27FC236}">
                <a16:creationId xmlns:a16="http://schemas.microsoft.com/office/drawing/2014/main" id="{590AA99F-473C-C947-F593-99F8DA998571}"/>
              </a:ext>
            </a:extLst>
          </p:cNvPr>
          <p:cNvSpPr>
            <a:spLocks noGrp="1"/>
          </p:cNvSpPr>
          <p:nvPr>
            <p:ph type="title"/>
          </p:nvPr>
        </p:nvSpPr>
        <p:spPr>
          <a:xfrm>
            <a:off x="838200" y="365125"/>
            <a:ext cx="10515600" cy="1325563"/>
          </a:xfrm>
        </p:spPr>
        <p:txBody>
          <a:bodyPr>
            <a:normAutofit/>
          </a:bodyPr>
          <a:lstStyle/>
          <a:p>
            <a:r>
              <a:rPr lang="en-US" dirty="0">
                <a:solidFill>
                  <a:schemeClr val="accent1">
                    <a:lumMod val="60000"/>
                    <a:lumOff val="40000"/>
                  </a:schemeClr>
                </a:solidFill>
                <a:latin typeface="Trade Gothic Next HvyCd" panose="020B0906040303020004" pitchFamily="34" charset="0"/>
              </a:rPr>
              <a:t>Pros and Cons of Hot and Cold Wallets</a:t>
            </a:r>
            <a:endParaRPr lang="en-IN" dirty="0">
              <a:solidFill>
                <a:schemeClr val="accent1">
                  <a:lumMod val="60000"/>
                  <a:lumOff val="40000"/>
                </a:schemeClr>
              </a:solidFill>
              <a:latin typeface="Trade Gothic Next HvyCd" panose="020B0906040303020004" pitchFamily="34" charset="0"/>
            </a:endParaRPr>
          </a:p>
        </p:txBody>
      </p:sp>
      <p:graphicFrame>
        <p:nvGraphicFramePr>
          <p:cNvPr id="2" name="Table 2">
            <a:extLst>
              <a:ext uri="{FF2B5EF4-FFF2-40B4-BE49-F238E27FC236}">
                <a16:creationId xmlns:a16="http://schemas.microsoft.com/office/drawing/2014/main" id="{8E5032A1-DC67-F5BA-046C-6E843D41E1A1}"/>
              </a:ext>
            </a:extLst>
          </p:cNvPr>
          <p:cNvGraphicFramePr>
            <a:graphicFrameLocks noGrp="1"/>
          </p:cNvGraphicFramePr>
          <p:nvPr>
            <p:ph idx="1"/>
            <p:extLst>
              <p:ext uri="{D42A27DB-BD31-4B8C-83A1-F6EECF244321}">
                <p14:modId xmlns:p14="http://schemas.microsoft.com/office/powerpoint/2010/main" val="3400748251"/>
              </p:ext>
            </p:extLst>
          </p:nvPr>
        </p:nvGraphicFramePr>
        <p:xfrm>
          <a:off x="838200" y="2321972"/>
          <a:ext cx="10515600" cy="1628534"/>
        </p:xfrm>
        <a:graphic>
          <a:graphicData uri="http://schemas.openxmlformats.org/drawingml/2006/table">
            <a:tbl>
              <a:tblPr firstRow="1" bandRow="1">
                <a:tableStyleId>{BDBED569-4797-4DF1-A0F4-6AAB3CD982D8}</a:tableStyleId>
              </a:tblPr>
              <a:tblGrid>
                <a:gridCol w="5257800">
                  <a:extLst>
                    <a:ext uri="{9D8B030D-6E8A-4147-A177-3AD203B41FA5}">
                      <a16:colId xmlns:a16="http://schemas.microsoft.com/office/drawing/2014/main" val="522334375"/>
                    </a:ext>
                  </a:extLst>
                </a:gridCol>
                <a:gridCol w="5257800">
                  <a:extLst>
                    <a:ext uri="{9D8B030D-6E8A-4147-A177-3AD203B41FA5}">
                      <a16:colId xmlns:a16="http://schemas.microsoft.com/office/drawing/2014/main" val="2427026728"/>
                    </a:ext>
                  </a:extLst>
                </a:gridCol>
              </a:tblGrid>
              <a:tr h="494227">
                <a:tc>
                  <a:txBody>
                    <a:bodyPr/>
                    <a:lstStyle/>
                    <a:p>
                      <a:pPr algn="ctr"/>
                      <a:r>
                        <a:rPr lang="en-US" dirty="0"/>
                        <a:t>Advantages</a:t>
                      </a:r>
                      <a:endParaRPr lang="en-IN" dirty="0"/>
                    </a:p>
                  </a:txBody>
                  <a:tcPr/>
                </a:tc>
                <a:tc>
                  <a:txBody>
                    <a:bodyPr/>
                    <a:lstStyle/>
                    <a:p>
                      <a:pPr algn="ctr"/>
                      <a:r>
                        <a:rPr lang="en-US" dirty="0"/>
                        <a:t>Disadvantages</a:t>
                      </a:r>
                      <a:endParaRPr lang="en-IN" dirty="0"/>
                    </a:p>
                  </a:txBody>
                  <a:tcPr/>
                </a:tc>
                <a:extLst>
                  <a:ext uri="{0D108BD9-81ED-4DB2-BD59-A6C34878D82A}">
                    <a16:rowId xmlns:a16="http://schemas.microsoft.com/office/drawing/2014/main" val="604872274"/>
                  </a:ext>
                </a:extLst>
              </a:tr>
              <a:tr h="5051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Internet-based so they allow easy access and perform several activities efficiently and from a range of devices.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Unencrypted hot wallets are vulnerable to hacks because they are internet-enabled. Unauthorized parties target these because they contain both public and private keys.</a:t>
                      </a:r>
                    </a:p>
                  </a:txBody>
                  <a:tcPr/>
                </a:tc>
                <a:extLst>
                  <a:ext uri="{0D108BD9-81ED-4DB2-BD59-A6C34878D82A}">
                    <a16:rowId xmlns:a16="http://schemas.microsoft.com/office/drawing/2014/main" val="2998480703"/>
                  </a:ext>
                </a:extLst>
              </a:tr>
              <a:tr h="4942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Primarily free to use; some also require paying interest on the stored crypto.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are accepted and accessible only in specified locations due to legal restrictions.</a:t>
                      </a:r>
                    </a:p>
                  </a:txBody>
                  <a:tcPr/>
                </a:tc>
                <a:extLst>
                  <a:ext uri="{0D108BD9-81ED-4DB2-BD59-A6C34878D82A}">
                    <a16:rowId xmlns:a16="http://schemas.microsoft.com/office/drawing/2014/main" val="2650819543"/>
                  </a:ext>
                </a:extLst>
              </a:tr>
            </a:tbl>
          </a:graphicData>
        </a:graphic>
      </p:graphicFrame>
      <p:sp>
        <p:nvSpPr>
          <p:cNvPr id="4" name="TextBox 3">
            <a:extLst>
              <a:ext uri="{FF2B5EF4-FFF2-40B4-BE49-F238E27FC236}">
                <a16:creationId xmlns:a16="http://schemas.microsoft.com/office/drawing/2014/main" id="{84833158-8536-3057-A2E6-3DCE4D4F347F}"/>
              </a:ext>
            </a:extLst>
          </p:cNvPr>
          <p:cNvSpPr txBox="1"/>
          <p:nvPr/>
        </p:nvSpPr>
        <p:spPr>
          <a:xfrm>
            <a:off x="838200" y="1780079"/>
            <a:ext cx="3148584" cy="369332"/>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Hot Wallet</a:t>
            </a:r>
            <a:endParaRPr lang="en-IN" dirty="0">
              <a:solidFill>
                <a:schemeClr val="accent1">
                  <a:lumMod val="60000"/>
                  <a:lumOff val="40000"/>
                </a:schemeClr>
              </a:solidFill>
              <a:latin typeface="Trade Gothic Next HvyCd" panose="020B0906040303020004" pitchFamily="34" charset="0"/>
            </a:endParaRPr>
          </a:p>
        </p:txBody>
      </p:sp>
      <p:sp>
        <p:nvSpPr>
          <p:cNvPr id="5" name="TextBox 4">
            <a:extLst>
              <a:ext uri="{FF2B5EF4-FFF2-40B4-BE49-F238E27FC236}">
                <a16:creationId xmlns:a16="http://schemas.microsoft.com/office/drawing/2014/main" id="{2995AE71-CB83-0D45-FB0B-CCC7650CF8D5}"/>
              </a:ext>
            </a:extLst>
          </p:cNvPr>
          <p:cNvSpPr txBox="1"/>
          <p:nvPr/>
        </p:nvSpPr>
        <p:spPr>
          <a:xfrm>
            <a:off x="838200" y="3946596"/>
            <a:ext cx="3148584" cy="369332"/>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Cold Wallet</a:t>
            </a:r>
            <a:endParaRPr lang="en-IN" dirty="0">
              <a:solidFill>
                <a:schemeClr val="accent1">
                  <a:lumMod val="60000"/>
                  <a:lumOff val="40000"/>
                </a:schemeClr>
              </a:solidFill>
              <a:latin typeface="Trade Gothic Next HvyCd" panose="020B0906040303020004" pitchFamily="34" charset="0"/>
            </a:endParaRPr>
          </a:p>
        </p:txBody>
      </p:sp>
      <p:graphicFrame>
        <p:nvGraphicFramePr>
          <p:cNvPr id="13" name="Table 13">
            <a:extLst>
              <a:ext uri="{FF2B5EF4-FFF2-40B4-BE49-F238E27FC236}">
                <a16:creationId xmlns:a16="http://schemas.microsoft.com/office/drawing/2014/main" id="{324C34AF-0F76-18F1-B112-63DF54C264A3}"/>
              </a:ext>
            </a:extLst>
          </p:cNvPr>
          <p:cNvGraphicFramePr>
            <a:graphicFrameLocks noGrp="1"/>
          </p:cNvGraphicFramePr>
          <p:nvPr>
            <p:extLst>
              <p:ext uri="{D42A27DB-BD31-4B8C-83A1-F6EECF244321}">
                <p14:modId xmlns:p14="http://schemas.microsoft.com/office/powerpoint/2010/main" val="1168552974"/>
              </p:ext>
            </p:extLst>
          </p:nvPr>
        </p:nvGraphicFramePr>
        <p:xfrm>
          <a:off x="838200" y="4402502"/>
          <a:ext cx="10515600" cy="1753863"/>
        </p:xfrm>
        <a:graphic>
          <a:graphicData uri="http://schemas.openxmlformats.org/drawingml/2006/table">
            <a:tbl>
              <a:tblPr firstRow="1" bandRow="1">
                <a:tableStyleId>{BDBED569-4797-4DF1-A0F4-6AAB3CD982D8}</a:tableStyleId>
              </a:tblPr>
              <a:tblGrid>
                <a:gridCol w="5257800">
                  <a:extLst>
                    <a:ext uri="{9D8B030D-6E8A-4147-A177-3AD203B41FA5}">
                      <a16:colId xmlns:a16="http://schemas.microsoft.com/office/drawing/2014/main" val="3793228531"/>
                    </a:ext>
                  </a:extLst>
                </a:gridCol>
                <a:gridCol w="5257800">
                  <a:extLst>
                    <a:ext uri="{9D8B030D-6E8A-4147-A177-3AD203B41FA5}">
                      <a16:colId xmlns:a16="http://schemas.microsoft.com/office/drawing/2014/main" val="28190024"/>
                    </a:ext>
                  </a:extLst>
                </a:gridCol>
              </a:tblGrid>
              <a:tr h="432221">
                <a:tc>
                  <a:txBody>
                    <a:bodyPr/>
                    <a:lstStyle/>
                    <a:p>
                      <a:pPr algn="ctr"/>
                      <a:r>
                        <a:rPr lang="en-US" dirty="0"/>
                        <a:t>Advantages</a:t>
                      </a:r>
                      <a:endParaRPr lang="en-IN" dirty="0"/>
                    </a:p>
                  </a:txBody>
                  <a:tcPr/>
                </a:tc>
                <a:tc>
                  <a:txBody>
                    <a:bodyPr/>
                    <a:lstStyle/>
                    <a:p>
                      <a:pPr algn="ctr"/>
                      <a:r>
                        <a:rPr lang="en-US" dirty="0"/>
                        <a:t>Disadvantages</a:t>
                      </a:r>
                      <a:endParaRPr lang="en-IN" dirty="0"/>
                    </a:p>
                  </a:txBody>
                  <a:tcPr/>
                </a:tc>
                <a:extLst>
                  <a:ext uri="{0D108BD9-81ED-4DB2-BD59-A6C34878D82A}">
                    <a16:rowId xmlns:a16="http://schemas.microsoft.com/office/drawing/2014/main" val="3795913217"/>
                  </a:ext>
                </a:extLst>
              </a:tr>
              <a:tr h="432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Enhanced security benefits mean there is no way to get hacked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t>
                      </a:r>
                      <a:r>
                        <a:rPr lang="en-IN" sz="1200" b="0" i="0" kern="1200" dirty="0" err="1">
                          <a:solidFill>
                            <a:schemeClr val="tx1"/>
                          </a:solidFill>
                          <a:effectLst/>
                          <a:latin typeface="+mn-lt"/>
                          <a:ea typeface="+mn-ea"/>
                          <a:cs typeface="+mn-cs"/>
                        </a:rPr>
                        <a:t>asily</a:t>
                      </a:r>
                      <a:r>
                        <a:rPr lang="en-IN" sz="1200" b="0" i="0" kern="1200" dirty="0">
                          <a:solidFill>
                            <a:schemeClr val="tx1"/>
                          </a:solidFill>
                          <a:effectLst/>
                          <a:latin typeface="+mn-lt"/>
                          <a:ea typeface="+mn-ea"/>
                          <a:cs typeface="+mn-cs"/>
                        </a:rPr>
                        <a:t> gets lost. Its completely your responsibility to maintain the wallet.</a:t>
                      </a:r>
                    </a:p>
                  </a:txBody>
                  <a:tcPr/>
                </a:tc>
                <a:extLst>
                  <a:ext uri="{0D108BD9-81ED-4DB2-BD59-A6C34878D82A}">
                    <a16:rowId xmlns:a16="http://schemas.microsoft.com/office/drawing/2014/main" val="3324904181"/>
                  </a:ext>
                </a:extLst>
              </a:tr>
              <a:tr h="432221">
                <a:tc>
                  <a:txBody>
                    <a:bodyPr/>
                    <a:lstStyle/>
                    <a:p>
                      <a:r>
                        <a:rPr lang="en-US" sz="1200" b="0" i="0" kern="1200" dirty="0">
                          <a:solidFill>
                            <a:schemeClr val="tx1"/>
                          </a:solidFill>
                          <a:effectLst/>
                          <a:latin typeface="+mn-lt"/>
                          <a:ea typeface="+mn-ea"/>
                          <a:cs typeface="+mn-cs"/>
                        </a:rPr>
                        <a:t>Full possession of your tokens because the private and public keys are in your control.</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Expensive, with the typical price range from $50 to $200</a:t>
                      </a:r>
                    </a:p>
                  </a:txBody>
                  <a:tcPr/>
                </a:tc>
                <a:extLst>
                  <a:ext uri="{0D108BD9-81ED-4DB2-BD59-A6C34878D82A}">
                    <a16:rowId xmlns:a16="http://schemas.microsoft.com/office/drawing/2014/main" val="4000046858"/>
                  </a:ext>
                </a:extLst>
              </a:tr>
              <a:tr h="432221">
                <a:tc>
                  <a:txBody>
                    <a:bodyPr/>
                    <a:lstStyle/>
                    <a:p>
                      <a:r>
                        <a:rPr lang="en-US" sz="1200" dirty="0"/>
                        <a:t>Portable</a:t>
                      </a:r>
                      <a:endParaRPr lang="en-IN" sz="1200" dirty="0"/>
                    </a:p>
                  </a:txBody>
                  <a:tcPr/>
                </a:tc>
                <a:tc>
                  <a:txBody>
                    <a:bodyPr/>
                    <a:lstStyle/>
                    <a:p>
                      <a:r>
                        <a:rPr lang="en-US" sz="1200" dirty="0"/>
                        <a:t>Complex to use</a:t>
                      </a:r>
                      <a:endParaRPr lang="en-IN" sz="1200" dirty="0"/>
                    </a:p>
                  </a:txBody>
                  <a:tcPr/>
                </a:tc>
                <a:extLst>
                  <a:ext uri="{0D108BD9-81ED-4DB2-BD59-A6C34878D82A}">
                    <a16:rowId xmlns:a16="http://schemas.microsoft.com/office/drawing/2014/main" val="307076004"/>
                  </a:ext>
                </a:extLst>
              </a:tr>
            </a:tbl>
          </a:graphicData>
        </a:graphic>
      </p:graphicFrame>
    </p:spTree>
    <p:extLst>
      <p:ext uri="{BB962C8B-B14F-4D97-AF65-F5344CB8AC3E}">
        <p14:creationId xmlns:p14="http://schemas.microsoft.com/office/powerpoint/2010/main" val="311627325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909B0-9A8A-21A0-809E-2F8790EBFD7A}"/>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t="7820" b="7820"/>
          <a:stretch/>
        </p:blipFill>
        <p:spPr>
          <a:xfrm>
            <a:off x="20" y="0"/>
            <a:ext cx="12191980" cy="6856718"/>
          </a:xfrm>
          <a:prstGeom prst="rect">
            <a:avLst/>
          </a:prstGeom>
        </p:spPr>
      </p:pic>
      <p:sp>
        <p:nvSpPr>
          <p:cNvPr id="4" name="Title 3">
            <a:extLst>
              <a:ext uri="{FF2B5EF4-FFF2-40B4-BE49-F238E27FC236}">
                <a16:creationId xmlns:a16="http://schemas.microsoft.com/office/drawing/2014/main" id="{5AAD8AC5-725D-7355-6DC3-200E8AF669DD}"/>
              </a:ext>
            </a:extLst>
          </p:cNvPr>
          <p:cNvSpPr>
            <a:spLocks noGrp="1"/>
          </p:cNvSpPr>
          <p:nvPr>
            <p:ph type="title"/>
          </p:nvPr>
        </p:nvSpPr>
        <p:spPr>
          <a:xfrm>
            <a:off x="838200" y="365127"/>
            <a:ext cx="9421368" cy="531950"/>
          </a:xfrm>
        </p:spPr>
        <p:txBody>
          <a:bodyPr>
            <a:normAutofit fontScale="90000"/>
          </a:bodyPr>
          <a:lstStyle/>
          <a:p>
            <a:r>
              <a:rPr lang="en-US" dirty="0">
                <a:solidFill>
                  <a:schemeClr val="accent1">
                    <a:lumMod val="60000"/>
                    <a:lumOff val="40000"/>
                  </a:schemeClr>
                </a:solidFill>
                <a:latin typeface="Trade Gothic Next HvyCd" panose="020B0906040303020004" pitchFamily="34" charset="0"/>
              </a:rPr>
              <a:t>Bitcoin Transactions and UTXO model</a:t>
            </a:r>
            <a:endParaRPr lang="en-IN" dirty="0">
              <a:solidFill>
                <a:schemeClr val="accent1">
                  <a:lumMod val="60000"/>
                  <a:lumOff val="40000"/>
                </a:schemeClr>
              </a:solidFill>
              <a:latin typeface="Trade Gothic Next HvyCd" panose="020B0906040303020004" pitchFamily="34" charset="0"/>
            </a:endParaRPr>
          </a:p>
        </p:txBody>
      </p:sp>
      <p:sp>
        <p:nvSpPr>
          <p:cNvPr id="6" name="Rectangle: Rounded Corners 5">
            <a:extLst>
              <a:ext uri="{FF2B5EF4-FFF2-40B4-BE49-F238E27FC236}">
                <a16:creationId xmlns:a16="http://schemas.microsoft.com/office/drawing/2014/main" id="{399E7989-C3E8-C282-41B0-EDA2AA794863}"/>
              </a:ext>
            </a:extLst>
          </p:cNvPr>
          <p:cNvSpPr/>
          <p:nvPr/>
        </p:nvSpPr>
        <p:spPr>
          <a:xfrm>
            <a:off x="1069850" y="1618171"/>
            <a:ext cx="3552442" cy="181051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UTXOs which directed to Swaraj</a:t>
            </a:r>
          </a:p>
          <a:p>
            <a:pPr algn="ctr"/>
            <a:r>
              <a:rPr lang="en-US" sz="1400" dirty="0"/>
              <a:t>Person A -&gt; Swaraj .30 BTC</a:t>
            </a:r>
          </a:p>
          <a:p>
            <a:pPr algn="ctr"/>
            <a:r>
              <a:rPr lang="en-US" sz="1400" dirty="0"/>
              <a:t>Person B -&gt; Swaraj .10 BTC   </a:t>
            </a:r>
          </a:p>
          <a:p>
            <a:pPr algn="ctr"/>
            <a:r>
              <a:rPr lang="en-US" sz="1400" dirty="0"/>
              <a:t>Person C -&gt; Swaraj .01 BTC</a:t>
            </a:r>
          </a:p>
          <a:p>
            <a:pPr algn="ctr"/>
            <a:r>
              <a:rPr lang="en-US" sz="1400" dirty="0"/>
              <a:t>Person D -&gt; Swaraj .50 BTC </a:t>
            </a:r>
            <a:endParaRPr lang="en-IN" sz="1400" dirty="0"/>
          </a:p>
        </p:txBody>
      </p:sp>
      <p:cxnSp>
        <p:nvCxnSpPr>
          <p:cNvPr id="10" name="Straight Arrow Connector 9">
            <a:extLst>
              <a:ext uri="{FF2B5EF4-FFF2-40B4-BE49-F238E27FC236}">
                <a16:creationId xmlns:a16="http://schemas.microsoft.com/office/drawing/2014/main" id="{D0170145-821B-50F6-6741-49CA2012A75A}"/>
              </a:ext>
            </a:extLst>
          </p:cNvPr>
          <p:cNvCxnSpPr>
            <a:cxnSpLocks/>
          </p:cNvCxnSpPr>
          <p:nvPr/>
        </p:nvCxnSpPr>
        <p:spPr>
          <a:xfrm>
            <a:off x="4622292" y="2523427"/>
            <a:ext cx="217627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93E57B-D314-22CB-E592-333C25F4CC9B}"/>
              </a:ext>
            </a:extLst>
          </p:cNvPr>
          <p:cNvSpPr txBox="1"/>
          <p:nvPr/>
        </p:nvSpPr>
        <p:spPr>
          <a:xfrm>
            <a:off x="6798564" y="2357354"/>
            <a:ext cx="3890772" cy="1446550"/>
          </a:xfrm>
          <a:prstGeom prst="rect">
            <a:avLst/>
          </a:prstGeom>
          <a:noFill/>
        </p:spPr>
        <p:txBody>
          <a:bodyPr wrap="square" rtlCol="0">
            <a:spAutoFit/>
          </a:bodyPr>
          <a:lstStyle/>
          <a:p>
            <a:r>
              <a:rPr lang="en-US" dirty="0">
                <a:solidFill>
                  <a:schemeClr val="bg1"/>
                </a:solidFill>
              </a:rPr>
              <a:t>UTXOs(Unspent Transaction outputs):</a:t>
            </a:r>
          </a:p>
          <a:p>
            <a:r>
              <a:rPr lang="en-US" sz="1400" b="0" i="0" dirty="0">
                <a:solidFill>
                  <a:srgbClr val="D1D5DB"/>
                </a:solidFill>
                <a:effectLst/>
                <a:latin typeface="Söhne"/>
              </a:rPr>
              <a:t>In a UTXO-based system, transactions are represented as inputs and outputs. Each input refers to a previous UTXO that was received in a previous transaction, and each output represents a new UTXO that can be spent in future transactions.</a:t>
            </a:r>
            <a:endParaRPr lang="en-IN" sz="1400" dirty="0">
              <a:solidFill>
                <a:schemeClr val="bg1"/>
              </a:solidFill>
            </a:endParaRPr>
          </a:p>
        </p:txBody>
      </p:sp>
      <p:cxnSp>
        <p:nvCxnSpPr>
          <p:cNvPr id="14" name="Straight Arrow Connector 13">
            <a:extLst>
              <a:ext uri="{FF2B5EF4-FFF2-40B4-BE49-F238E27FC236}">
                <a16:creationId xmlns:a16="http://schemas.microsoft.com/office/drawing/2014/main" id="{AEF9576D-1670-89B8-FE1A-DB9836017FAC}"/>
              </a:ext>
            </a:extLst>
          </p:cNvPr>
          <p:cNvCxnSpPr>
            <a:cxnSpLocks/>
          </p:cNvCxnSpPr>
          <p:nvPr/>
        </p:nvCxnSpPr>
        <p:spPr>
          <a:xfrm>
            <a:off x="3067812" y="3429000"/>
            <a:ext cx="0" cy="740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5641AAB-BE37-7405-FD82-5DC6B76AB13F}"/>
              </a:ext>
            </a:extLst>
          </p:cNvPr>
          <p:cNvSpPr/>
          <p:nvPr/>
        </p:nvSpPr>
        <p:spPr>
          <a:xfrm>
            <a:off x="914400" y="4169664"/>
            <a:ext cx="5257800" cy="1965325"/>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Transaction Algorithm</a:t>
            </a:r>
            <a:endParaRPr lang="en-IN" dirty="0"/>
          </a:p>
          <a:p>
            <a:pPr marL="342900" indent="-342900">
              <a:buFont typeface="+mj-lt"/>
              <a:buAutoNum type="arabicPeriod"/>
            </a:pPr>
            <a:r>
              <a:rPr lang="en-IN" sz="1200" dirty="0"/>
              <a:t>Find the best UTXOs that would suffice the cost and take them as Inputs.</a:t>
            </a:r>
          </a:p>
          <a:p>
            <a:pPr marL="342900" indent="-342900">
              <a:buFont typeface="+mj-lt"/>
              <a:buAutoNum type="arabicPeriod"/>
            </a:pPr>
            <a:r>
              <a:rPr lang="en-IN" sz="1200" dirty="0"/>
              <a:t>Generate a new UTXO for the payee from payer.</a:t>
            </a:r>
          </a:p>
          <a:p>
            <a:pPr marL="342900" indent="-342900">
              <a:buFont typeface="+mj-lt"/>
              <a:buAutoNum type="arabicPeriod"/>
            </a:pPr>
            <a:r>
              <a:rPr lang="en-IN" sz="1200" dirty="0"/>
              <a:t>Generate a new fee UTXO for the miner from payer.</a:t>
            </a:r>
            <a:endParaRPr lang="en-US" sz="1200" dirty="0"/>
          </a:p>
          <a:p>
            <a:pPr marL="342900" indent="-342900">
              <a:buFont typeface="+mj-lt"/>
              <a:buAutoNum type="arabicPeriod"/>
            </a:pPr>
            <a:r>
              <a:rPr lang="en-IN" sz="1200" dirty="0"/>
              <a:t>Generate a new UTXO of the remaining amount for the payer to himself.</a:t>
            </a:r>
          </a:p>
        </p:txBody>
      </p:sp>
      <p:cxnSp>
        <p:nvCxnSpPr>
          <p:cNvPr id="21" name="Straight Arrow Connector 20">
            <a:extLst>
              <a:ext uri="{FF2B5EF4-FFF2-40B4-BE49-F238E27FC236}">
                <a16:creationId xmlns:a16="http://schemas.microsoft.com/office/drawing/2014/main" id="{ED6E7EC7-1470-858A-0FFB-6879294C7D9E}"/>
              </a:ext>
            </a:extLst>
          </p:cNvPr>
          <p:cNvCxnSpPr/>
          <p:nvPr/>
        </p:nvCxnSpPr>
        <p:spPr>
          <a:xfrm>
            <a:off x="6096000" y="5093208"/>
            <a:ext cx="170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DD5404C-DCB5-7E40-5DFE-D6EE426A4C86}"/>
              </a:ext>
            </a:extLst>
          </p:cNvPr>
          <p:cNvSpPr/>
          <p:nvPr/>
        </p:nvSpPr>
        <p:spPr>
          <a:xfrm>
            <a:off x="7796784" y="4233672"/>
            <a:ext cx="3816096" cy="21762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Transaction</a:t>
            </a:r>
          </a:p>
          <a:p>
            <a:r>
              <a:rPr lang="en-US" sz="1400" dirty="0"/>
              <a:t>Input</a:t>
            </a:r>
          </a:p>
          <a:p>
            <a:r>
              <a:rPr lang="en-US" sz="1100" dirty="0"/>
              <a:t>Person A -&gt; Swaraj .30 BTC</a:t>
            </a:r>
          </a:p>
          <a:p>
            <a:r>
              <a:rPr lang="en-US" sz="1100" dirty="0"/>
              <a:t>Person C -&gt; Swaraj .01 BTC    </a:t>
            </a:r>
          </a:p>
          <a:p>
            <a:r>
              <a:rPr lang="en-US" sz="1100" dirty="0"/>
              <a:t>Person D -&gt; Swaraj .50 BTC</a:t>
            </a:r>
          </a:p>
          <a:p>
            <a:endParaRPr lang="en-US" sz="1100" dirty="0"/>
          </a:p>
          <a:p>
            <a:r>
              <a:rPr lang="en-US" sz="1400" dirty="0"/>
              <a:t>UTXOs generated</a:t>
            </a:r>
          </a:p>
          <a:p>
            <a:r>
              <a:rPr lang="en-IN" sz="1100" dirty="0"/>
              <a:t>Swaraj -&gt; Coffee shop    .71 BTC      ( UTXO for coffee shop )</a:t>
            </a:r>
          </a:p>
          <a:p>
            <a:r>
              <a:rPr lang="en-IN" sz="1100" dirty="0"/>
              <a:t>Swaraj -&gt; Miner               .001 BTC   ( UTXO for miner)</a:t>
            </a:r>
          </a:p>
          <a:p>
            <a:r>
              <a:rPr lang="en-IN" sz="1100" dirty="0"/>
              <a:t>Swaraj -&gt; Swaraj              .099 BTC   ( UTXO for Swaraj )</a:t>
            </a:r>
          </a:p>
          <a:p>
            <a:endParaRPr lang="en-IN" sz="1100" dirty="0"/>
          </a:p>
          <a:p>
            <a:pPr algn="ctr"/>
            <a:r>
              <a:rPr lang="en-US" sz="1800" dirty="0"/>
              <a:t>   </a:t>
            </a:r>
          </a:p>
          <a:p>
            <a:pPr algn="ctr"/>
            <a:endParaRPr lang="en-US" dirty="0"/>
          </a:p>
          <a:p>
            <a:pPr algn="ctr"/>
            <a:endParaRPr lang="en-IN" dirty="0"/>
          </a:p>
        </p:txBody>
      </p:sp>
      <p:sp>
        <p:nvSpPr>
          <p:cNvPr id="23" name="TextBox 22">
            <a:extLst>
              <a:ext uri="{FF2B5EF4-FFF2-40B4-BE49-F238E27FC236}">
                <a16:creationId xmlns:a16="http://schemas.microsoft.com/office/drawing/2014/main" id="{3EE3C97B-EE68-2F0B-38FF-2A5144EEEDF9}"/>
              </a:ext>
            </a:extLst>
          </p:cNvPr>
          <p:cNvSpPr txBox="1"/>
          <p:nvPr/>
        </p:nvSpPr>
        <p:spPr>
          <a:xfrm>
            <a:off x="810768" y="1035247"/>
            <a:ext cx="7132722" cy="369332"/>
          </a:xfrm>
          <a:prstGeom prst="rect">
            <a:avLst/>
          </a:prstGeom>
          <a:noFill/>
        </p:spPr>
        <p:txBody>
          <a:bodyPr wrap="none" rtlCol="0">
            <a:spAutoFit/>
          </a:bodyPr>
          <a:lstStyle/>
          <a:p>
            <a:r>
              <a:rPr lang="en-US" dirty="0">
                <a:solidFill>
                  <a:schemeClr val="accent1">
                    <a:lumMod val="60000"/>
                    <a:lumOff val="40000"/>
                  </a:schemeClr>
                </a:solidFill>
                <a:latin typeface="Trade Gothic Next HvyCd" panose="020B0906040303020004" pitchFamily="34" charset="0"/>
              </a:rPr>
              <a:t>Let’s take a scenario that Swaraj wants to buy a .71 BTC coffee from coffee shop.</a:t>
            </a:r>
            <a:endParaRPr lang="en-IN" dirty="0">
              <a:solidFill>
                <a:schemeClr val="accent1">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20783894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1000"/>
                                        <p:tgtEl>
                                          <p:spTgt spid="6">
                                            <p:txEl>
                                              <p:pRg st="1" end="1"/>
                                            </p:txEl>
                                          </p:spTgt>
                                        </p:tgtEl>
                                      </p:cBhvr>
                                    </p:animEffect>
                                    <p:anim calcmode="lin" valueType="num">
                                      <p:cBhvr>
                                        <p:cTn id="1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1000"/>
                                        <p:tgtEl>
                                          <p:spTgt spid="6">
                                            <p:txEl>
                                              <p:pRg st="3" end="3"/>
                                            </p:txEl>
                                          </p:spTgt>
                                        </p:tgtEl>
                                      </p:cBhvr>
                                    </p:animEffect>
                                    <p:anim calcmode="lin" valueType="num">
                                      <p:cBhvr>
                                        <p:cTn id="2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1000"/>
                                        <p:tgtEl>
                                          <p:spTgt spid="6">
                                            <p:txEl>
                                              <p:pRg st="4" end="4"/>
                                            </p:txEl>
                                          </p:spTgt>
                                        </p:tgtEl>
                                      </p:cBhvr>
                                    </p:animEffect>
                                    <p:anim calcmode="lin" valueType="num">
                                      <p:cBhvr>
                                        <p:cTn id="3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par>
                          <p:cTn id="40" fill="hold">
                            <p:stCondLst>
                              <p:cond delay="20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500"/>
                            </p:stCondLst>
                            <p:childTnLst>
                              <p:par>
                                <p:cTn id="57" presetID="42" presetClass="entr" presetSubtype="0" fill="hold" nodeType="afterEffect">
                                  <p:stCondLst>
                                    <p:cond delay="0"/>
                                  </p:stCondLst>
                                  <p:childTnLst>
                                    <p:set>
                                      <p:cBhvr>
                                        <p:cTn id="58" dur="1" fill="hold">
                                          <p:stCondLst>
                                            <p:cond delay="0"/>
                                          </p:stCondLst>
                                        </p:cTn>
                                        <p:tgtEl>
                                          <p:spTgt spid="16">
                                            <p:txEl>
                                              <p:pRg st="0" end="0"/>
                                            </p:txEl>
                                          </p:spTgt>
                                        </p:tgtEl>
                                        <p:attrNameLst>
                                          <p:attrName>style.visibility</p:attrName>
                                        </p:attrNameLst>
                                      </p:cBhvr>
                                      <p:to>
                                        <p:strVal val="visible"/>
                                      </p:to>
                                    </p:set>
                                    <p:animEffect transition="in" filter="fade">
                                      <p:cBhvr>
                                        <p:cTn id="59" dur="1000"/>
                                        <p:tgtEl>
                                          <p:spTgt spid="16">
                                            <p:txEl>
                                              <p:pRg st="0" end="0"/>
                                            </p:txEl>
                                          </p:spTgt>
                                        </p:tgtEl>
                                      </p:cBhvr>
                                    </p:animEffect>
                                    <p:anim calcmode="lin" valueType="num">
                                      <p:cBhvr>
                                        <p:cTn id="60"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
                                            <p:txEl>
                                              <p:pRg st="1" end="1"/>
                                            </p:txEl>
                                          </p:spTgt>
                                        </p:tgtEl>
                                        <p:attrNameLst>
                                          <p:attrName>style.visibility</p:attrName>
                                        </p:attrNameLst>
                                      </p:cBhvr>
                                      <p:to>
                                        <p:strVal val="visible"/>
                                      </p:to>
                                    </p:set>
                                    <p:animEffect transition="in" filter="fade">
                                      <p:cBhvr>
                                        <p:cTn id="64" dur="1000"/>
                                        <p:tgtEl>
                                          <p:spTgt spid="16">
                                            <p:txEl>
                                              <p:pRg st="1" end="1"/>
                                            </p:txEl>
                                          </p:spTgt>
                                        </p:tgtEl>
                                      </p:cBhvr>
                                    </p:animEffect>
                                    <p:anim calcmode="lin" valueType="num">
                                      <p:cBhvr>
                                        <p:cTn id="6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
                                            <p:txEl>
                                              <p:pRg st="2" end="2"/>
                                            </p:txEl>
                                          </p:spTgt>
                                        </p:tgtEl>
                                        <p:attrNameLst>
                                          <p:attrName>style.visibility</p:attrName>
                                        </p:attrNameLst>
                                      </p:cBhvr>
                                      <p:to>
                                        <p:strVal val="visible"/>
                                      </p:to>
                                    </p:set>
                                    <p:animEffect transition="in" filter="fade">
                                      <p:cBhvr>
                                        <p:cTn id="69" dur="1000"/>
                                        <p:tgtEl>
                                          <p:spTgt spid="16">
                                            <p:txEl>
                                              <p:pRg st="2" end="2"/>
                                            </p:txEl>
                                          </p:spTgt>
                                        </p:tgtEl>
                                      </p:cBhvr>
                                    </p:animEffect>
                                    <p:anim calcmode="lin" valueType="num">
                                      <p:cBhvr>
                                        <p:cTn id="70"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
                                            <p:txEl>
                                              <p:pRg st="3" end="3"/>
                                            </p:txEl>
                                          </p:spTgt>
                                        </p:tgtEl>
                                        <p:attrNameLst>
                                          <p:attrName>style.visibility</p:attrName>
                                        </p:attrNameLst>
                                      </p:cBhvr>
                                      <p:to>
                                        <p:strVal val="visible"/>
                                      </p:to>
                                    </p:set>
                                    <p:animEffect transition="in" filter="fade">
                                      <p:cBhvr>
                                        <p:cTn id="74" dur="1000"/>
                                        <p:tgtEl>
                                          <p:spTgt spid="16">
                                            <p:txEl>
                                              <p:pRg st="3" end="3"/>
                                            </p:txEl>
                                          </p:spTgt>
                                        </p:tgtEl>
                                      </p:cBhvr>
                                    </p:animEffect>
                                    <p:anim calcmode="lin" valueType="num">
                                      <p:cBhvr>
                                        <p:cTn id="75"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16">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6">
                                            <p:txEl>
                                              <p:pRg st="4" end="4"/>
                                            </p:txEl>
                                          </p:spTgt>
                                        </p:tgtEl>
                                        <p:attrNameLst>
                                          <p:attrName>style.visibility</p:attrName>
                                        </p:attrNameLst>
                                      </p:cBhvr>
                                      <p:to>
                                        <p:strVal val="visible"/>
                                      </p:to>
                                    </p:set>
                                    <p:animEffect transition="in" filter="fade">
                                      <p:cBhvr>
                                        <p:cTn id="79" dur="1000"/>
                                        <p:tgtEl>
                                          <p:spTgt spid="16">
                                            <p:txEl>
                                              <p:pRg st="4" end="4"/>
                                            </p:txEl>
                                          </p:spTgt>
                                        </p:tgtEl>
                                      </p:cBhvr>
                                    </p:animEffect>
                                    <p:anim calcmode="lin" valueType="num">
                                      <p:cBhvr>
                                        <p:cTn id="80"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par>
                                <p:cTn id="92" presetID="22" presetClass="entr" presetSubtype="8" fill="hold" nodeType="withEffect">
                                  <p:stCondLst>
                                    <p:cond delay="0"/>
                                  </p:stCondLst>
                                  <p:childTnLst>
                                    <p:set>
                                      <p:cBhvr>
                                        <p:cTn id="93" dur="1" fill="hold">
                                          <p:stCondLst>
                                            <p:cond delay="0"/>
                                          </p:stCondLst>
                                        </p:cTn>
                                        <p:tgtEl>
                                          <p:spTgt spid="22">
                                            <p:txEl>
                                              <p:pRg st="3" end="3"/>
                                            </p:txEl>
                                          </p:spTgt>
                                        </p:tgtEl>
                                        <p:attrNameLst>
                                          <p:attrName>style.visibility</p:attrName>
                                        </p:attrNameLst>
                                      </p:cBhvr>
                                      <p:to>
                                        <p:strVal val="visible"/>
                                      </p:to>
                                    </p:set>
                                    <p:animEffect transition="in" filter="wipe(left)">
                                      <p:cBhvr>
                                        <p:cTn id="94" dur="500"/>
                                        <p:tgtEl>
                                          <p:spTgt spid="22">
                                            <p:txEl>
                                              <p:pRg st="3" end="3"/>
                                            </p:txEl>
                                          </p:spTgt>
                                        </p:tgtEl>
                                      </p:cBhvr>
                                    </p:animEffect>
                                  </p:childTnLst>
                                </p:cTn>
                              </p:par>
                              <p:par>
                                <p:cTn id="95" presetID="22" presetClass="entr" presetSubtype="8" fill="hold" nodeType="withEffect">
                                  <p:stCondLst>
                                    <p:cond delay="0"/>
                                  </p:stCondLst>
                                  <p:childTnLst>
                                    <p:set>
                                      <p:cBhvr>
                                        <p:cTn id="96" dur="1" fill="hold">
                                          <p:stCondLst>
                                            <p:cond delay="0"/>
                                          </p:stCondLst>
                                        </p:cTn>
                                        <p:tgtEl>
                                          <p:spTgt spid="22">
                                            <p:txEl>
                                              <p:pRg st="4" end="4"/>
                                            </p:txEl>
                                          </p:spTgt>
                                        </p:tgtEl>
                                        <p:attrNameLst>
                                          <p:attrName>style.visibility</p:attrName>
                                        </p:attrNameLst>
                                      </p:cBhvr>
                                      <p:to>
                                        <p:strVal val="visible"/>
                                      </p:to>
                                    </p:set>
                                    <p:animEffect transition="in" filter="wipe(left)">
                                      <p:cBhvr>
                                        <p:cTn id="97" dur="500"/>
                                        <p:tgtEl>
                                          <p:spTgt spid="22">
                                            <p:txEl>
                                              <p:pRg st="4" end="4"/>
                                            </p:txEl>
                                          </p:spTgt>
                                        </p:tgtEl>
                                      </p:cBhvr>
                                    </p:animEffect>
                                  </p:childTnLst>
                                </p:cTn>
                              </p:par>
                              <p:par>
                                <p:cTn id="98" presetID="22" presetClass="entr" presetSubtype="8" fill="hold" nodeType="withEffect">
                                  <p:stCondLst>
                                    <p:cond delay="0"/>
                                  </p:stCondLst>
                                  <p:childTnLst>
                                    <p:set>
                                      <p:cBhvr>
                                        <p:cTn id="99" dur="1" fill="hold">
                                          <p:stCondLst>
                                            <p:cond delay="0"/>
                                          </p:stCondLst>
                                        </p:cTn>
                                        <p:tgtEl>
                                          <p:spTgt spid="22">
                                            <p:txEl>
                                              <p:pRg st="5" end="5"/>
                                            </p:txEl>
                                          </p:spTgt>
                                        </p:tgtEl>
                                        <p:attrNameLst>
                                          <p:attrName>style.visibility</p:attrName>
                                        </p:attrNameLst>
                                      </p:cBhvr>
                                      <p:to>
                                        <p:strVal val="visible"/>
                                      </p:to>
                                    </p:set>
                                    <p:animEffect transition="in" filter="wipe(left)">
                                      <p:cBhvr>
                                        <p:cTn id="100" dur="500"/>
                                        <p:tgtEl>
                                          <p:spTgt spid="22">
                                            <p:txEl>
                                              <p:pRg st="5" end="5"/>
                                            </p:txEl>
                                          </p:spTgt>
                                        </p:tgtEl>
                                      </p:cBhvr>
                                    </p:animEffect>
                                  </p:childTnLst>
                                </p:cTn>
                              </p:par>
                              <p:par>
                                <p:cTn id="101" presetID="22" presetClass="entr" presetSubtype="8" fill="hold" nodeType="withEffect">
                                  <p:stCondLst>
                                    <p:cond delay="0"/>
                                  </p:stCondLst>
                                  <p:childTnLst>
                                    <p:set>
                                      <p:cBhvr>
                                        <p:cTn id="102" dur="1" fill="hold">
                                          <p:stCondLst>
                                            <p:cond delay="0"/>
                                          </p:stCondLst>
                                        </p:cTn>
                                        <p:tgtEl>
                                          <p:spTgt spid="22">
                                            <p:txEl>
                                              <p:pRg st="6" end="6"/>
                                            </p:txEl>
                                          </p:spTgt>
                                        </p:tgtEl>
                                        <p:attrNameLst>
                                          <p:attrName>style.visibility</p:attrName>
                                        </p:attrNameLst>
                                      </p:cBhvr>
                                      <p:to>
                                        <p:strVal val="visible"/>
                                      </p:to>
                                    </p:set>
                                    <p:animEffect transition="in" filter="wipe(left)">
                                      <p:cBhvr>
                                        <p:cTn id="103" dur="500"/>
                                        <p:tgtEl>
                                          <p:spTgt spid="22">
                                            <p:txEl>
                                              <p:pRg st="6" end="6"/>
                                            </p:txEl>
                                          </p:spTgt>
                                        </p:tgtEl>
                                      </p:cBhvr>
                                    </p:animEffect>
                                  </p:childTnLst>
                                </p:cTn>
                              </p:par>
                              <p:par>
                                <p:cTn id="104" presetID="22" presetClass="entr" presetSubtype="8" fill="hold" nodeType="withEffect">
                                  <p:stCondLst>
                                    <p:cond delay="0"/>
                                  </p:stCondLst>
                                  <p:childTnLst>
                                    <p:set>
                                      <p:cBhvr>
                                        <p:cTn id="105" dur="1" fill="hold">
                                          <p:stCondLst>
                                            <p:cond delay="0"/>
                                          </p:stCondLst>
                                        </p:cTn>
                                        <p:tgtEl>
                                          <p:spTgt spid="22">
                                            <p:txEl>
                                              <p:pRg st="7" end="7"/>
                                            </p:txEl>
                                          </p:spTgt>
                                        </p:tgtEl>
                                        <p:attrNameLst>
                                          <p:attrName>style.visibility</p:attrName>
                                        </p:attrNameLst>
                                      </p:cBhvr>
                                      <p:to>
                                        <p:strVal val="visible"/>
                                      </p:to>
                                    </p:set>
                                    <p:animEffect transition="in" filter="wipe(left)">
                                      <p:cBhvr>
                                        <p:cTn id="106" dur="500"/>
                                        <p:tgtEl>
                                          <p:spTgt spid="22">
                                            <p:txEl>
                                              <p:pRg st="7" end="7"/>
                                            </p:txEl>
                                          </p:spTgt>
                                        </p:tgtEl>
                                      </p:cBhvr>
                                    </p:animEffect>
                                  </p:childTnLst>
                                </p:cTn>
                              </p:par>
                              <p:par>
                                <p:cTn id="107" presetID="22" presetClass="entr" presetSubtype="8" fill="hold" nodeType="withEffect">
                                  <p:stCondLst>
                                    <p:cond delay="0"/>
                                  </p:stCondLst>
                                  <p:childTnLst>
                                    <p:set>
                                      <p:cBhvr>
                                        <p:cTn id="108" dur="1" fill="hold">
                                          <p:stCondLst>
                                            <p:cond delay="0"/>
                                          </p:stCondLst>
                                        </p:cTn>
                                        <p:tgtEl>
                                          <p:spTgt spid="22">
                                            <p:txEl>
                                              <p:pRg st="9" end="9"/>
                                            </p:txEl>
                                          </p:spTgt>
                                        </p:tgtEl>
                                        <p:attrNameLst>
                                          <p:attrName>style.visibility</p:attrName>
                                        </p:attrNameLst>
                                      </p:cBhvr>
                                      <p:to>
                                        <p:strVal val="visible"/>
                                      </p:to>
                                    </p:set>
                                    <p:animEffect transition="in" filter="wipe(left)">
                                      <p:cBhvr>
                                        <p:cTn id="109" dur="500"/>
                                        <p:tgtEl>
                                          <p:spTgt spid="22">
                                            <p:txEl>
                                              <p:pRg st="9" end="9"/>
                                            </p:txEl>
                                          </p:spTgt>
                                        </p:tgtEl>
                                      </p:cBhvr>
                                    </p:animEffect>
                                  </p:childTnLst>
                                </p:cTn>
                              </p:par>
                              <p:par>
                                <p:cTn id="110" presetID="22" presetClass="entr" presetSubtype="8" fill="hold" nodeType="withEffect">
                                  <p:stCondLst>
                                    <p:cond delay="0"/>
                                  </p:stCondLst>
                                  <p:childTnLst>
                                    <p:set>
                                      <p:cBhvr>
                                        <p:cTn id="111" dur="1" fill="hold">
                                          <p:stCondLst>
                                            <p:cond delay="0"/>
                                          </p:stCondLst>
                                        </p:cTn>
                                        <p:tgtEl>
                                          <p:spTgt spid="22">
                                            <p:txEl>
                                              <p:pRg st="10" end="10"/>
                                            </p:txEl>
                                          </p:spTgt>
                                        </p:tgtEl>
                                        <p:attrNameLst>
                                          <p:attrName>style.visibility</p:attrName>
                                        </p:attrNameLst>
                                      </p:cBhvr>
                                      <p:to>
                                        <p:strVal val="visible"/>
                                      </p:to>
                                    </p:set>
                                    <p:animEffect transition="in" filter="wipe(left)">
                                      <p:cBhvr>
                                        <p:cTn id="112" dur="500"/>
                                        <p:tgtEl>
                                          <p:spTgt spid="22">
                                            <p:txEl>
                                              <p:pRg st="10" end="10"/>
                                            </p:txEl>
                                          </p:spTgt>
                                        </p:tgtEl>
                                      </p:cBhvr>
                                    </p:animEffect>
                                  </p:childTnLst>
                                </p:cTn>
                              </p:par>
                              <p:par>
                                <p:cTn id="113" presetID="22" presetClass="entr" presetSubtype="8" fill="hold" nodeType="withEffect">
                                  <p:stCondLst>
                                    <p:cond delay="0"/>
                                  </p:stCondLst>
                                  <p:childTnLst>
                                    <p:set>
                                      <p:cBhvr>
                                        <p:cTn id="114" dur="1" fill="hold">
                                          <p:stCondLst>
                                            <p:cond delay="0"/>
                                          </p:stCondLst>
                                        </p:cTn>
                                        <p:tgtEl>
                                          <p:spTgt spid="22">
                                            <p:txEl>
                                              <p:pRg st="11" end="11"/>
                                            </p:txEl>
                                          </p:spTgt>
                                        </p:tgtEl>
                                        <p:attrNameLst>
                                          <p:attrName>style.visibility</p:attrName>
                                        </p:attrNameLst>
                                      </p:cBhvr>
                                      <p:to>
                                        <p:strVal val="visible"/>
                                      </p:to>
                                    </p:set>
                                    <p:animEffect transition="in" filter="wipe(left)">
                                      <p:cBhvr>
                                        <p:cTn id="115" dur="500"/>
                                        <p:tgtEl>
                                          <p:spTgt spid="22">
                                            <p:txEl>
                                              <p:pRg st="11" end="11"/>
                                            </p:txEl>
                                          </p:spTgt>
                                        </p:tgtEl>
                                      </p:cBhvr>
                                    </p:animEffect>
                                  </p:childTnLst>
                                </p:cTn>
                              </p:par>
                              <p:par>
                                <p:cTn id="116" presetID="22" presetClass="entr" presetSubtype="8" fill="hold" nodeType="withEffect">
                                  <p:stCondLst>
                                    <p:cond delay="0"/>
                                  </p:stCondLst>
                                  <p:childTnLst>
                                    <p:set>
                                      <p:cBhvr>
                                        <p:cTn id="117" dur="1" fill="hold">
                                          <p:stCondLst>
                                            <p:cond delay="0"/>
                                          </p:stCondLst>
                                        </p:cTn>
                                        <p:tgtEl>
                                          <p:spTgt spid="22">
                                            <p:txEl>
                                              <p:pRg st="12" end="12"/>
                                            </p:txEl>
                                          </p:spTgt>
                                        </p:tgtEl>
                                        <p:attrNameLst>
                                          <p:attrName>style.visibility</p:attrName>
                                        </p:attrNameLst>
                                      </p:cBhvr>
                                      <p:to>
                                        <p:strVal val="visible"/>
                                      </p:to>
                                    </p:set>
                                    <p:animEffect transition="in" filter="wipe(left)">
                                      <p:cBhvr>
                                        <p:cTn id="118" dur="500"/>
                                        <p:tgtEl>
                                          <p:spTgt spid="2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6"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B4392-06E1-594E-CCAB-48A7A618D6B7}"/>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7820" b="7820"/>
          <a:stretch/>
        </p:blipFill>
        <p:spPr>
          <a:xfrm>
            <a:off x="0" y="1282"/>
            <a:ext cx="12191980" cy="6856718"/>
          </a:xfrm>
          <a:prstGeom prst="rect">
            <a:avLst/>
          </a:prstGeom>
        </p:spPr>
      </p:pic>
      <p:sp>
        <p:nvSpPr>
          <p:cNvPr id="6" name="Title 5">
            <a:extLst>
              <a:ext uri="{FF2B5EF4-FFF2-40B4-BE49-F238E27FC236}">
                <a16:creationId xmlns:a16="http://schemas.microsoft.com/office/drawing/2014/main" id="{48F5C2CC-7D88-1AC6-D417-5D560C012796}"/>
              </a:ext>
            </a:extLst>
          </p:cNvPr>
          <p:cNvSpPr>
            <a:spLocks noGrp="1"/>
          </p:cNvSpPr>
          <p:nvPr>
            <p:ph type="title"/>
          </p:nvPr>
        </p:nvSpPr>
        <p:spPr>
          <a:xfrm>
            <a:off x="477136" y="372939"/>
            <a:ext cx="10515600" cy="659003"/>
          </a:xfrm>
        </p:spPr>
        <p:txBody>
          <a:bodyPr>
            <a:normAutofit/>
          </a:bodyPr>
          <a:lstStyle/>
          <a:p>
            <a:r>
              <a:rPr lang="en-US" sz="3600" dirty="0">
                <a:solidFill>
                  <a:schemeClr val="accent1">
                    <a:lumMod val="60000"/>
                    <a:lumOff val="40000"/>
                  </a:schemeClr>
                </a:solidFill>
                <a:latin typeface="Trade Gothic Next HvyCd" panose="020B0906040303020004" pitchFamily="34" charset="0"/>
              </a:rPr>
              <a:t>Bitcoin Wallets Balance</a:t>
            </a:r>
            <a:endParaRPr lang="en-IN" sz="3600" dirty="0">
              <a:solidFill>
                <a:schemeClr val="accent1">
                  <a:lumMod val="60000"/>
                  <a:lumOff val="40000"/>
                </a:schemeClr>
              </a:solidFill>
              <a:latin typeface="Trade Gothic Next HvyCd" panose="020B0906040303020004" pitchFamily="34" charset="0"/>
            </a:endParaRPr>
          </a:p>
        </p:txBody>
      </p:sp>
      <p:sp>
        <p:nvSpPr>
          <p:cNvPr id="10" name="TextBox 9">
            <a:extLst>
              <a:ext uri="{FF2B5EF4-FFF2-40B4-BE49-F238E27FC236}">
                <a16:creationId xmlns:a16="http://schemas.microsoft.com/office/drawing/2014/main" id="{01418239-027E-C84C-9E17-9E592A6A21BA}"/>
              </a:ext>
            </a:extLst>
          </p:cNvPr>
          <p:cNvSpPr txBox="1"/>
          <p:nvPr/>
        </p:nvSpPr>
        <p:spPr>
          <a:xfrm>
            <a:off x="1835020" y="5465235"/>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highlight>
                  <a:srgbClr val="FFFF00"/>
                </a:highlight>
              </a:rPr>
              <a:t>Person B -&gt; Swaraj         .10 BTC</a:t>
            </a:r>
            <a:r>
              <a:rPr lang="en-US" sz="1200" dirty="0">
                <a:solidFill>
                  <a:schemeClr val="bg1"/>
                </a:solidFill>
              </a:rPr>
              <a:t>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
        <p:nvSpPr>
          <p:cNvPr id="30" name="Rectangle: Rounded Corners 29">
            <a:extLst>
              <a:ext uri="{FF2B5EF4-FFF2-40B4-BE49-F238E27FC236}">
                <a16:creationId xmlns:a16="http://schemas.microsoft.com/office/drawing/2014/main" id="{709B6F1F-2AD6-D734-8804-B24FD040DA7E}"/>
              </a:ext>
            </a:extLst>
          </p:cNvPr>
          <p:cNvSpPr/>
          <p:nvPr/>
        </p:nvSpPr>
        <p:spPr>
          <a:xfrm>
            <a:off x="483170" y="5495514"/>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Block1</a:t>
            </a:r>
            <a:endParaRPr lang="en-IN" sz="1200" dirty="0"/>
          </a:p>
        </p:txBody>
      </p:sp>
      <p:sp>
        <p:nvSpPr>
          <p:cNvPr id="31" name="Rectangle: Rounded Corners 30">
            <a:extLst>
              <a:ext uri="{FF2B5EF4-FFF2-40B4-BE49-F238E27FC236}">
                <a16:creationId xmlns:a16="http://schemas.microsoft.com/office/drawing/2014/main" id="{C8FC886E-A269-F331-8F57-AF87092EC032}"/>
              </a:ext>
            </a:extLst>
          </p:cNvPr>
          <p:cNvSpPr/>
          <p:nvPr/>
        </p:nvSpPr>
        <p:spPr>
          <a:xfrm>
            <a:off x="477136" y="170813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Block4</a:t>
            </a:r>
            <a:endParaRPr lang="en-IN" sz="1200" dirty="0"/>
          </a:p>
        </p:txBody>
      </p:sp>
      <p:sp>
        <p:nvSpPr>
          <p:cNvPr id="32" name="Rectangle: Rounded Corners 31">
            <a:extLst>
              <a:ext uri="{FF2B5EF4-FFF2-40B4-BE49-F238E27FC236}">
                <a16:creationId xmlns:a16="http://schemas.microsoft.com/office/drawing/2014/main" id="{57DDD09D-E112-0ACA-7C73-EBAC6E226B59}"/>
              </a:ext>
            </a:extLst>
          </p:cNvPr>
          <p:cNvSpPr/>
          <p:nvPr/>
        </p:nvSpPr>
        <p:spPr>
          <a:xfrm>
            <a:off x="477136" y="2893749"/>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Block3</a:t>
            </a:r>
            <a:endParaRPr lang="en-IN" sz="1200" dirty="0"/>
          </a:p>
        </p:txBody>
      </p:sp>
      <p:sp>
        <p:nvSpPr>
          <p:cNvPr id="33" name="Rectangle: Rounded Corners 32">
            <a:extLst>
              <a:ext uri="{FF2B5EF4-FFF2-40B4-BE49-F238E27FC236}">
                <a16:creationId xmlns:a16="http://schemas.microsoft.com/office/drawing/2014/main" id="{FB3D0B41-34EF-FEA1-ACEC-BDEFAB25DCD4}"/>
              </a:ext>
            </a:extLst>
          </p:cNvPr>
          <p:cNvSpPr/>
          <p:nvPr/>
        </p:nvSpPr>
        <p:spPr>
          <a:xfrm>
            <a:off x="477136" y="4200339"/>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Block2</a:t>
            </a:r>
            <a:endParaRPr lang="en-IN" sz="1200" dirty="0"/>
          </a:p>
        </p:txBody>
      </p:sp>
      <p:cxnSp>
        <p:nvCxnSpPr>
          <p:cNvPr id="35" name="Straight Arrow Connector 34">
            <a:extLst>
              <a:ext uri="{FF2B5EF4-FFF2-40B4-BE49-F238E27FC236}">
                <a16:creationId xmlns:a16="http://schemas.microsoft.com/office/drawing/2014/main" id="{F1C8DB46-BF29-159E-94DD-F22589B72F78}"/>
              </a:ext>
            </a:extLst>
          </p:cNvPr>
          <p:cNvCxnSpPr>
            <a:cxnSpLocks/>
          </p:cNvCxnSpPr>
          <p:nvPr/>
        </p:nvCxnSpPr>
        <p:spPr>
          <a:xfrm>
            <a:off x="838200" y="6045773"/>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39FEC9-85A7-A19B-B130-AB5F1C32BE9E}"/>
              </a:ext>
            </a:extLst>
          </p:cNvPr>
          <p:cNvCxnSpPr>
            <a:cxnSpLocks/>
          </p:cNvCxnSpPr>
          <p:nvPr/>
        </p:nvCxnSpPr>
        <p:spPr>
          <a:xfrm>
            <a:off x="829118" y="4743194"/>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F76EE57-9EDE-88F8-1606-B9B0F380A2E9}"/>
              </a:ext>
            </a:extLst>
          </p:cNvPr>
          <p:cNvCxnSpPr>
            <a:cxnSpLocks/>
          </p:cNvCxnSpPr>
          <p:nvPr/>
        </p:nvCxnSpPr>
        <p:spPr>
          <a:xfrm>
            <a:off x="810892" y="3444008"/>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2105723-9086-88F3-6FA9-2D3C5ADF4F0B}"/>
              </a:ext>
            </a:extLst>
          </p:cNvPr>
          <p:cNvCxnSpPr>
            <a:cxnSpLocks/>
          </p:cNvCxnSpPr>
          <p:nvPr/>
        </p:nvCxnSpPr>
        <p:spPr>
          <a:xfrm>
            <a:off x="810892" y="2216148"/>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1462AF-F101-B722-D736-3C27C0C51D34}"/>
              </a:ext>
            </a:extLst>
          </p:cNvPr>
          <p:cNvCxnSpPr>
            <a:cxnSpLocks/>
            <a:stCxn id="31" idx="3"/>
          </p:cNvCxnSpPr>
          <p:nvPr/>
        </p:nvCxnSpPr>
        <p:spPr>
          <a:xfrm>
            <a:off x="1144648" y="2037634"/>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AA43802-7E74-1FBF-9107-3BB0D349A357}"/>
              </a:ext>
            </a:extLst>
          </p:cNvPr>
          <p:cNvCxnSpPr>
            <a:cxnSpLocks/>
          </p:cNvCxnSpPr>
          <p:nvPr/>
        </p:nvCxnSpPr>
        <p:spPr>
          <a:xfrm>
            <a:off x="1144648" y="3226781"/>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7E7ED42-2323-4B44-22C3-0D6E3B39A9D6}"/>
              </a:ext>
            </a:extLst>
          </p:cNvPr>
          <p:cNvCxnSpPr>
            <a:cxnSpLocks/>
          </p:cNvCxnSpPr>
          <p:nvPr/>
        </p:nvCxnSpPr>
        <p:spPr>
          <a:xfrm>
            <a:off x="1144648" y="4529841"/>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0C1528E-FB39-BCC4-A29C-661FF9B45CC2}"/>
              </a:ext>
            </a:extLst>
          </p:cNvPr>
          <p:cNvCxnSpPr>
            <a:cxnSpLocks/>
          </p:cNvCxnSpPr>
          <p:nvPr/>
        </p:nvCxnSpPr>
        <p:spPr>
          <a:xfrm>
            <a:off x="1144648" y="5858374"/>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2C83032-78EC-0FD2-BDAA-06CD9585AE14}"/>
              </a:ext>
            </a:extLst>
          </p:cNvPr>
          <p:cNvSpPr txBox="1"/>
          <p:nvPr/>
        </p:nvSpPr>
        <p:spPr>
          <a:xfrm>
            <a:off x="1916741" y="4257136"/>
            <a:ext cx="22864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200" dirty="0">
                <a:solidFill>
                  <a:schemeClr val="bg1"/>
                </a:solidFill>
              </a:rPr>
              <a:t>Swaraj -&gt; Coffee shop      .710 BTC      Swaraj -&gt; Miner                .001 BTC   </a:t>
            </a:r>
            <a:r>
              <a:rPr lang="en-IN" sz="1200" dirty="0">
                <a:highlight>
                  <a:srgbClr val="FFFF00"/>
                </a:highlight>
              </a:rPr>
              <a:t>Swaraj -&gt; Swaraj               .099 BTC</a:t>
            </a:r>
          </a:p>
        </p:txBody>
      </p:sp>
      <p:sp>
        <p:nvSpPr>
          <p:cNvPr id="50" name="TextBox 49">
            <a:extLst>
              <a:ext uri="{FF2B5EF4-FFF2-40B4-BE49-F238E27FC236}">
                <a16:creationId xmlns:a16="http://schemas.microsoft.com/office/drawing/2014/main" id="{A5282C0C-867F-740E-4D1B-1A66AA506EF2}"/>
              </a:ext>
            </a:extLst>
          </p:cNvPr>
          <p:cNvSpPr txBox="1"/>
          <p:nvPr/>
        </p:nvSpPr>
        <p:spPr>
          <a:xfrm>
            <a:off x="1828992" y="2893321"/>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highlight>
                  <a:srgbClr val="FFFF00"/>
                </a:highlight>
              </a:rPr>
              <a:t>Person E -&gt; Swaraj         .30 BTC</a:t>
            </a:r>
          </a:p>
          <a:p>
            <a:pPr algn="ctr"/>
            <a:r>
              <a:rPr lang="en-US" sz="1200" dirty="0">
                <a:highlight>
                  <a:srgbClr val="FFFF00"/>
                </a:highlight>
              </a:rPr>
              <a:t>Person A -&gt; Swaraj         .01 BTC</a:t>
            </a:r>
            <a:r>
              <a:rPr lang="en-US" sz="1200" dirty="0">
                <a:solidFill>
                  <a:schemeClr val="bg1"/>
                </a:solidFill>
              </a:rPr>
              <a:t>   </a:t>
            </a:r>
          </a:p>
          <a:p>
            <a:pPr algn="ctr"/>
            <a:r>
              <a:rPr lang="en-US" sz="1200" dirty="0">
                <a:solidFill>
                  <a:schemeClr val="bg1"/>
                </a:solidFill>
              </a:rPr>
              <a:t>Swaraj -&gt; Person C         .01 BTC</a:t>
            </a:r>
          </a:p>
          <a:p>
            <a:pPr algn="ctr"/>
            <a:r>
              <a:rPr lang="en-US" sz="1200" dirty="0">
                <a:solidFill>
                  <a:schemeClr val="bg1"/>
                </a:solidFill>
              </a:rPr>
              <a:t>Person D -&gt; Swaraj         .50 BTC </a:t>
            </a:r>
            <a:endParaRPr lang="en-IN" sz="1200" dirty="0">
              <a:solidFill>
                <a:schemeClr val="bg1"/>
              </a:solidFill>
            </a:endParaRPr>
          </a:p>
        </p:txBody>
      </p:sp>
      <p:sp>
        <p:nvSpPr>
          <p:cNvPr id="51" name="TextBox 50">
            <a:extLst>
              <a:ext uri="{FF2B5EF4-FFF2-40B4-BE49-F238E27FC236}">
                <a16:creationId xmlns:a16="http://schemas.microsoft.com/office/drawing/2014/main" id="{4675E87D-E7A0-9F42-ABAC-BD605E6FB60B}"/>
              </a:ext>
            </a:extLst>
          </p:cNvPr>
          <p:cNvSpPr txBox="1"/>
          <p:nvPr/>
        </p:nvSpPr>
        <p:spPr>
          <a:xfrm>
            <a:off x="1907538" y="1685222"/>
            <a:ext cx="2304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200" dirty="0">
                <a:solidFill>
                  <a:schemeClr val="bg1"/>
                </a:solidFill>
              </a:rPr>
              <a:t>Swaraj -&gt; Juice shop        .500 BTC      Swaraj -&gt; Miner                .010 BTC   </a:t>
            </a:r>
            <a:r>
              <a:rPr lang="en-IN" sz="1200" dirty="0">
                <a:highlight>
                  <a:srgbClr val="FFFF00"/>
                </a:highlight>
              </a:rPr>
              <a:t>Swaraj -&gt; Swaraj               .099 BTC</a:t>
            </a:r>
          </a:p>
        </p:txBody>
      </p:sp>
      <p:sp>
        <p:nvSpPr>
          <p:cNvPr id="59" name="TextBox 58">
            <a:extLst>
              <a:ext uri="{FF2B5EF4-FFF2-40B4-BE49-F238E27FC236}">
                <a16:creationId xmlns:a16="http://schemas.microsoft.com/office/drawing/2014/main" id="{80E75B1B-B13C-D145-638D-D354B53B9F38}"/>
              </a:ext>
            </a:extLst>
          </p:cNvPr>
          <p:cNvSpPr txBox="1"/>
          <p:nvPr/>
        </p:nvSpPr>
        <p:spPr>
          <a:xfrm>
            <a:off x="477136" y="1062133"/>
            <a:ext cx="7336624" cy="369332"/>
          </a:xfrm>
          <a:prstGeom prst="rect">
            <a:avLst/>
          </a:prstGeom>
          <a:noFill/>
        </p:spPr>
        <p:txBody>
          <a:bodyPr wrap="none" rtlCol="0">
            <a:spAutoFit/>
          </a:bodyPr>
          <a:lstStyle/>
          <a:p>
            <a:r>
              <a:rPr lang="en-US" dirty="0">
                <a:solidFill>
                  <a:schemeClr val="accent1">
                    <a:lumMod val="60000"/>
                    <a:lumOff val="40000"/>
                  </a:schemeClr>
                </a:solidFill>
                <a:latin typeface="Trade Gothic Next HvyCd" panose="020B0906040303020004" pitchFamily="34" charset="0"/>
              </a:rPr>
              <a:t>Let’s see how it looks like in actual blockchain and how the balances are calculated.</a:t>
            </a:r>
            <a:endParaRPr lang="en-IN" dirty="0">
              <a:solidFill>
                <a:schemeClr val="accent1">
                  <a:lumMod val="60000"/>
                  <a:lumOff val="40000"/>
                </a:schemeClr>
              </a:solidFill>
              <a:latin typeface="Trade Gothic Next HvyCd" panose="020B0906040303020004" pitchFamily="34" charset="0"/>
            </a:endParaRPr>
          </a:p>
        </p:txBody>
      </p:sp>
      <p:sp>
        <p:nvSpPr>
          <p:cNvPr id="61" name="TextBox 60">
            <a:extLst>
              <a:ext uri="{FF2B5EF4-FFF2-40B4-BE49-F238E27FC236}">
                <a16:creationId xmlns:a16="http://schemas.microsoft.com/office/drawing/2014/main" id="{C8243D09-AB85-1723-2364-F70C1F118390}"/>
              </a:ext>
            </a:extLst>
          </p:cNvPr>
          <p:cNvSpPr txBox="1"/>
          <p:nvPr/>
        </p:nvSpPr>
        <p:spPr>
          <a:xfrm>
            <a:off x="5533319" y="1514778"/>
            <a:ext cx="61815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 don’t own Bitcoin physically but you own the UTXOs.</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Your Balance is calculated by number of UTXOs you own.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Your wallet is just a private keys, public keys and Bitcoin addresses </a:t>
            </a:r>
            <a:endParaRPr lang="en-IN" dirty="0">
              <a:solidFill>
                <a:schemeClr val="accent1">
                  <a:lumMod val="60000"/>
                  <a:lumOff val="40000"/>
                </a:schemeClr>
              </a:solidFill>
              <a:latin typeface="Trade Gothic Next HvyCd" panose="020B0906040303020004" pitchFamily="34" charset="0"/>
            </a:endParaRPr>
          </a:p>
          <a:p>
            <a:endParaRPr lang="en-IN" dirty="0"/>
          </a:p>
        </p:txBody>
      </p:sp>
      <p:cxnSp>
        <p:nvCxnSpPr>
          <p:cNvPr id="69" name="Straight Connector 68">
            <a:extLst>
              <a:ext uri="{FF2B5EF4-FFF2-40B4-BE49-F238E27FC236}">
                <a16:creationId xmlns:a16="http://schemas.microsoft.com/office/drawing/2014/main" id="{3010D67D-1259-A790-F0DC-90490DED8CA5}"/>
              </a:ext>
            </a:extLst>
          </p:cNvPr>
          <p:cNvCxnSpPr>
            <a:cxnSpLocks/>
          </p:cNvCxnSpPr>
          <p:nvPr/>
        </p:nvCxnSpPr>
        <p:spPr>
          <a:xfrm>
            <a:off x="4680313" y="1810512"/>
            <a:ext cx="0" cy="1781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44B731E-415C-8058-39D6-BC572CD2F827}"/>
              </a:ext>
            </a:extLst>
          </p:cNvPr>
          <p:cNvCxnSpPr>
            <a:cxnSpLocks/>
          </p:cNvCxnSpPr>
          <p:nvPr/>
        </p:nvCxnSpPr>
        <p:spPr>
          <a:xfrm flipH="1">
            <a:off x="4347653" y="1810512"/>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2E0EC00-C955-3003-697B-D42B862F893F}"/>
              </a:ext>
            </a:extLst>
          </p:cNvPr>
          <p:cNvCxnSpPr>
            <a:cxnSpLocks/>
          </p:cNvCxnSpPr>
          <p:nvPr/>
        </p:nvCxnSpPr>
        <p:spPr>
          <a:xfrm flipH="1">
            <a:off x="4347653" y="2008387"/>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2D6D371-AC94-FF16-69D3-EEE6AB4E812C}"/>
              </a:ext>
            </a:extLst>
          </p:cNvPr>
          <p:cNvCxnSpPr>
            <a:cxnSpLocks/>
          </p:cNvCxnSpPr>
          <p:nvPr/>
        </p:nvCxnSpPr>
        <p:spPr>
          <a:xfrm>
            <a:off x="4203195" y="3388540"/>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F84C4C-DD23-80C3-A8F5-00373E310983}"/>
              </a:ext>
            </a:extLst>
          </p:cNvPr>
          <p:cNvCxnSpPr>
            <a:cxnSpLocks/>
          </p:cNvCxnSpPr>
          <p:nvPr/>
        </p:nvCxnSpPr>
        <p:spPr>
          <a:xfrm>
            <a:off x="4203195" y="3591540"/>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AC5D6B4-A69D-3B3C-1956-50B6B889C806}"/>
              </a:ext>
            </a:extLst>
          </p:cNvPr>
          <p:cNvCxnSpPr>
            <a:cxnSpLocks/>
          </p:cNvCxnSpPr>
          <p:nvPr/>
        </p:nvCxnSpPr>
        <p:spPr>
          <a:xfrm>
            <a:off x="4680313" y="4373489"/>
            <a:ext cx="0" cy="1781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0A08138-E613-6D4B-85AF-EA9470474A29}"/>
              </a:ext>
            </a:extLst>
          </p:cNvPr>
          <p:cNvCxnSpPr>
            <a:cxnSpLocks/>
          </p:cNvCxnSpPr>
          <p:nvPr/>
        </p:nvCxnSpPr>
        <p:spPr>
          <a:xfrm flipH="1">
            <a:off x="4347653" y="4373489"/>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8CE429F-8245-B19D-0E32-ABB0382D4C77}"/>
              </a:ext>
            </a:extLst>
          </p:cNvPr>
          <p:cNvCxnSpPr>
            <a:cxnSpLocks/>
          </p:cNvCxnSpPr>
          <p:nvPr/>
        </p:nvCxnSpPr>
        <p:spPr>
          <a:xfrm flipH="1">
            <a:off x="4347653" y="4571364"/>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03F8CC6-3BE6-DEB9-EADF-3CF10E07516F}"/>
              </a:ext>
            </a:extLst>
          </p:cNvPr>
          <p:cNvCxnSpPr>
            <a:cxnSpLocks/>
          </p:cNvCxnSpPr>
          <p:nvPr/>
        </p:nvCxnSpPr>
        <p:spPr>
          <a:xfrm>
            <a:off x="4203195" y="5951517"/>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9FAFFD-BF5C-FE61-A420-674C3322FE58}"/>
              </a:ext>
            </a:extLst>
          </p:cNvPr>
          <p:cNvCxnSpPr>
            <a:cxnSpLocks/>
          </p:cNvCxnSpPr>
          <p:nvPr/>
        </p:nvCxnSpPr>
        <p:spPr>
          <a:xfrm>
            <a:off x="4203195" y="6154517"/>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5FCFE8F-B53F-F7DB-F790-1B47D05637AF}"/>
              </a:ext>
            </a:extLst>
          </p:cNvPr>
          <p:cNvCxnSpPr>
            <a:cxnSpLocks/>
          </p:cNvCxnSpPr>
          <p:nvPr/>
        </p:nvCxnSpPr>
        <p:spPr>
          <a:xfrm>
            <a:off x="4212398" y="5573565"/>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FE5FD5-C22A-A872-D5A1-20CBF9D5D519}"/>
              </a:ext>
            </a:extLst>
          </p:cNvPr>
          <p:cNvCxnSpPr>
            <a:cxnSpLocks/>
            <a:endCxn id="102" idx="1"/>
          </p:cNvCxnSpPr>
          <p:nvPr/>
        </p:nvCxnSpPr>
        <p:spPr>
          <a:xfrm>
            <a:off x="4014216" y="2216148"/>
            <a:ext cx="2596896" cy="201760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7" name="Straight Arrow Connector 96">
            <a:extLst>
              <a:ext uri="{FF2B5EF4-FFF2-40B4-BE49-F238E27FC236}">
                <a16:creationId xmlns:a16="http://schemas.microsoft.com/office/drawing/2014/main" id="{3CE99E8B-4D98-6C91-B932-5E84E33ACCB0}"/>
              </a:ext>
            </a:extLst>
          </p:cNvPr>
          <p:cNvCxnSpPr>
            <a:cxnSpLocks/>
            <a:endCxn id="102" idx="1"/>
          </p:cNvCxnSpPr>
          <p:nvPr/>
        </p:nvCxnSpPr>
        <p:spPr>
          <a:xfrm>
            <a:off x="3950227" y="3245857"/>
            <a:ext cx="2660885" cy="98789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8" name="Straight Arrow Connector 97">
            <a:extLst>
              <a:ext uri="{FF2B5EF4-FFF2-40B4-BE49-F238E27FC236}">
                <a16:creationId xmlns:a16="http://schemas.microsoft.com/office/drawing/2014/main" id="{3B9BD8A5-5102-653F-DBDD-5BE9B6992B06}"/>
              </a:ext>
            </a:extLst>
          </p:cNvPr>
          <p:cNvCxnSpPr>
            <a:cxnSpLocks/>
            <a:endCxn id="102" idx="1"/>
          </p:cNvCxnSpPr>
          <p:nvPr/>
        </p:nvCxnSpPr>
        <p:spPr>
          <a:xfrm>
            <a:off x="3932122" y="3023547"/>
            <a:ext cx="2678990" cy="121020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9" name="Straight Arrow Connector 98">
            <a:extLst>
              <a:ext uri="{FF2B5EF4-FFF2-40B4-BE49-F238E27FC236}">
                <a16:creationId xmlns:a16="http://schemas.microsoft.com/office/drawing/2014/main" id="{02B63DEC-6241-9820-07F7-39430BB04100}"/>
              </a:ext>
            </a:extLst>
          </p:cNvPr>
          <p:cNvCxnSpPr>
            <a:cxnSpLocks/>
            <a:endCxn id="102" idx="1"/>
          </p:cNvCxnSpPr>
          <p:nvPr/>
        </p:nvCxnSpPr>
        <p:spPr>
          <a:xfrm flipV="1">
            <a:off x="4067678" y="4233754"/>
            <a:ext cx="2543434" cy="54931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0" name="Straight Arrow Connector 99">
            <a:extLst>
              <a:ext uri="{FF2B5EF4-FFF2-40B4-BE49-F238E27FC236}">
                <a16:creationId xmlns:a16="http://schemas.microsoft.com/office/drawing/2014/main" id="{518A6ADB-39A7-DF1F-66FA-FBE940097B46}"/>
              </a:ext>
            </a:extLst>
          </p:cNvPr>
          <p:cNvCxnSpPr>
            <a:cxnSpLocks/>
            <a:endCxn id="102" idx="1"/>
          </p:cNvCxnSpPr>
          <p:nvPr/>
        </p:nvCxnSpPr>
        <p:spPr>
          <a:xfrm flipV="1">
            <a:off x="3895344" y="4233754"/>
            <a:ext cx="2715768" cy="15912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2" name="Rectangle 101">
            <a:extLst>
              <a:ext uri="{FF2B5EF4-FFF2-40B4-BE49-F238E27FC236}">
                <a16:creationId xmlns:a16="http://schemas.microsoft.com/office/drawing/2014/main" id="{B319CF46-D70E-CE38-E104-BBBEB15190C1}"/>
              </a:ext>
            </a:extLst>
          </p:cNvPr>
          <p:cNvSpPr/>
          <p:nvPr/>
        </p:nvSpPr>
        <p:spPr>
          <a:xfrm>
            <a:off x="6611112" y="3724318"/>
            <a:ext cx="3822189" cy="101887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rgbClr val="92D05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Find the UTXOs directed to the target</a:t>
            </a:r>
          </a:p>
          <a:p>
            <a:pPr algn="ctr"/>
            <a:r>
              <a:rPr lang="en-US" sz="1600" dirty="0"/>
              <a:t>Net Balance: 0.608 BTC</a:t>
            </a:r>
            <a:endParaRPr lang="en-IN" sz="1600" dirty="0"/>
          </a:p>
        </p:txBody>
      </p:sp>
    </p:spTree>
    <p:extLst>
      <p:ext uri="{BB962C8B-B14F-4D97-AF65-F5344CB8AC3E}">
        <p14:creationId xmlns:p14="http://schemas.microsoft.com/office/powerpoint/2010/main" val="41883996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left)">
                                      <p:cBhvr>
                                        <p:cTn id="16" dur="500"/>
                                        <p:tgtEl>
                                          <p:spTgt spid="100"/>
                                        </p:tgtEl>
                                      </p:cBhvr>
                                    </p:animEffect>
                                  </p:childTnLst>
                                </p:cTn>
                              </p:par>
                              <p:par>
                                <p:cTn id="17" presetID="22" presetClass="entr" presetSubtype="8"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left)">
                                      <p:cBhvr>
                                        <p:cTn id="19" dur="500"/>
                                        <p:tgtEl>
                                          <p:spTgt spid="99"/>
                                        </p:tgtEl>
                                      </p:cBhvr>
                                    </p:animEffect>
                                  </p:childTnLst>
                                </p:cTn>
                              </p:par>
                              <p:par>
                                <p:cTn id="20" presetID="22" presetClass="entr" presetSubtype="8" fill="hold"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ipe(left)">
                                      <p:cBhvr>
                                        <p:cTn id="22" dur="500"/>
                                        <p:tgtEl>
                                          <p:spTgt spid="97"/>
                                        </p:tgtEl>
                                      </p:cBhvr>
                                    </p:animEffect>
                                  </p:childTnLst>
                                </p:cTn>
                              </p:par>
                              <p:par>
                                <p:cTn id="23" presetID="22" presetClass="entr" presetSubtype="8"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wipe(left)">
                                      <p:cBhvr>
                                        <p:cTn id="25" dur="500"/>
                                        <p:tgtEl>
                                          <p:spTgt spid="98"/>
                                        </p:tgtEl>
                                      </p:cBhvr>
                                    </p:animEffect>
                                  </p:childTnLst>
                                </p:cTn>
                              </p:par>
                              <p:par>
                                <p:cTn id="26" presetID="22" presetClass="entr" presetSubtype="8"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wipe(left)">
                                      <p:cBhvr>
                                        <p:cTn id="28" dur="500"/>
                                        <p:tgtEl>
                                          <p:spTgt spid="9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10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238076-6694-E207-538B-3E51F5CCD5A6}"/>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t="7813" b="7813"/>
          <a:stretch/>
        </p:blipFill>
        <p:spPr>
          <a:xfrm>
            <a:off x="-3049" y="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9CCB9-7405-AB9A-73DC-AC20CBF30051}"/>
              </a:ext>
            </a:extLst>
          </p:cNvPr>
          <p:cNvSpPr>
            <a:spLocks noGrp="1"/>
          </p:cNvSpPr>
          <p:nvPr>
            <p:ph type="title"/>
          </p:nvPr>
        </p:nvSpPr>
        <p:spPr>
          <a:xfrm>
            <a:off x="948985" y="589920"/>
            <a:ext cx="10287933" cy="102776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4000" dirty="0">
                <a:solidFill>
                  <a:schemeClr val="accent1">
                    <a:lumMod val="60000"/>
                    <a:lumOff val="40000"/>
                  </a:schemeClr>
                </a:solidFill>
                <a:latin typeface="Trade Gothic Next HvyCd" panose="020B0906040303020004" pitchFamily="34" charset="0"/>
              </a:rPr>
              <a:t>How a Transaction is done : </a:t>
            </a:r>
            <a:br>
              <a:rPr lang="en-US" sz="5200" dirty="0">
                <a:solidFill>
                  <a:srgbClr val="FFFFFF"/>
                </a:solidFill>
              </a:rPr>
            </a:br>
            <a:r>
              <a:rPr lang="en-US" sz="2800" dirty="0">
                <a:solidFill>
                  <a:schemeClr val="accent1">
                    <a:lumMod val="60000"/>
                    <a:lumOff val="40000"/>
                  </a:schemeClr>
                </a:solidFill>
                <a:latin typeface="Trade Gothic Next HvyCd" panose="020B0906040303020004" pitchFamily="34" charset="0"/>
              </a:rPr>
              <a:t>Application of Digital Signatures on Bitcoin transactions</a:t>
            </a:r>
          </a:p>
        </p:txBody>
      </p:sp>
      <p:sp>
        <p:nvSpPr>
          <p:cNvPr id="5" name="Rectangle: Rounded Corners 4">
            <a:extLst>
              <a:ext uri="{FF2B5EF4-FFF2-40B4-BE49-F238E27FC236}">
                <a16:creationId xmlns:a16="http://schemas.microsoft.com/office/drawing/2014/main" id="{3726FC3E-6A92-49B5-53FF-32942994399C}"/>
              </a:ext>
            </a:extLst>
          </p:cNvPr>
          <p:cNvSpPr/>
          <p:nvPr/>
        </p:nvSpPr>
        <p:spPr>
          <a:xfrm>
            <a:off x="7396034" y="4678067"/>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Block1</a:t>
            </a:r>
            <a:endParaRPr lang="en-IN" sz="1200" dirty="0"/>
          </a:p>
        </p:txBody>
      </p:sp>
      <p:sp>
        <p:nvSpPr>
          <p:cNvPr id="7" name="Rectangle: Rounded Corners 6">
            <a:extLst>
              <a:ext uri="{FF2B5EF4-FFF2-40B4-BE49-F238E27FC236}">
                <a16:creationId xmlns:a16="http://schemas.microsoft.com/office/drawing/2014/main" id="{D09192CE-D4D0-31B6-058F-87D7AA1205AE}"/>
              </a:ext>
            </a:extLst>
          </p:cNvPr>
          <p:cNvSpPr/>
          <p:nvPr/>
        </p:nvSpPr>
        <p:spPr>
          <a:xfrm>
            <a:off x="7390000" y="207630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Block3</a:t>
            </a:r>
            <a:endParaRPr lang="en-IN" sz="1200" dirty="0"/>
          </a:p>
        </p:txBody>
      </p:sp>
      <p:sp>
        <p:nvSpPr>
          <p:cNvPr id="8" name="Rectangle: Rounded Corners 7">
            <a:extLst>
              <a:ext uri="{FF2B5EF4-FFF2-40B4-BE49-F238E27FC236}">
                <a16:creationId xmlns:a16="http://schemas.microsoft.com/office/drawing/2014/main" id="{CE1F8DC1-419E-59C9-22B3-F16D92F8E707}"/>
              </a:ext>
            </a:extLst>
          </p:cNvPr>
          <p:cNvSpPr/>
          <p:nvPr/>
        </p:nvSpPr>
        <p:spPr>
          <a:xfrm>
            <a:off x="7390000" y="338289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Block2</a:t>
            </a:r>
            <a:endParaRPr lang="en-IN" sz="1200" dirty="0"/>
          </a:p>
        </p:txBody>
      </p:sp>
      <p:cxnSp>
        <p:nvCxnSpPr>
          <p:cNvPr id="10" name="Straight Arrow Connector 9">
            <a:extLst>
              <a:ext uri="{FF2B5EF4-FFF2-40B4-BE49-F238E27FC236}">
                <a16:creationId xmlns:a16="http://schemas.microsoft.com/office/drawing/2014/main" id="{C50CE42A-D400-CD22-1BB0-AC709481C8B8}"/>
              </a:ext>
            </a:extLst>
          </p:cNvPr>
          <p:cNvCxnSpPr>
            <a:cxnSpLocks/>
          </p:cNvCxnSpPr>
          <p:nvPr/>
        </p:nvCxnSpPr>
        <p:spPr>
          <a:xfrm>
            <a:off x="7751064" y="5228326"/>
            <a:ext cx="0" cy="1542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E9A9DE-14FD-ACF1-B1C5-CCBB80A99171}"/>
              </a:ext>
            </a:extLst>
          </p:cNvPr>
          <p:cNvCxnSpPr>
            <a:cxnSpLocks/>
          </p:cNvCxnSpPr>
          <p:nvPr/>
        </p:nvCxnSpPr>
        <p:spPr>
          <a:xfrm>
            <a:off x="7723756" y="2626561"/>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4FE001-4F27-822E-7E9A-2DF85F4C903D}"/>
              </a:ext>
            </a:extLst>
          </p:cNvPr>
          <p:cNvCxnSpPr>
            <a:cxnSpLocks/>
          </p:cNvCxnSpPr>
          <p:nvPr/>
        </p:nvCxnSpPr>
        <p:spPr>
          <a:xfrm>
            <a:off x="7741982" y="3925747"/>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FC2BE0-8E02-E1D7-D1E1-642101A8E310}"/>
              </a:ext>
            </a:extLst>
          </p:cNvPr>
          <p:cNvSpPr txBox="1"/>
          <p:nvPr/>
        </p:nvSpPr>
        <p:spPr>
          <a:xfrm>
            <a:off x="948985" y="2022926"/>
            <a:ext cx="5863295" cy="3416320"/>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Every transactions being done must be authenticated. Else</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could tamper with transaction values.</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can add unauthorized transaction to the blockchain.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can impersonate himself to be the payee.</a:t>
            </a:r>
          </a:p>
          <a:p>
            <a:endParaRPr lang="en-US" dirty="0">
              <a:solidFill>
                <a:schemeClr val="accent1">
                  <a:lumMod val="60000"/>
                  <a:lumOff val="40000"/>
                </a:schemeClr>
              </a:solidFill>
              <a:latin typeface="Trade Gothic Next HvyCd" panose="020B0906040303020004" pitchFamily="34" charset="0"/>
            </a:endParaRPr>
          </a:p>
          <a:p>
            <a:endParaRPr lang="en-US" dirty="0">
              <a:solidFill>
                <a:schemeClr val="accent1">
                  <a:lumMod val="60000"/>
                  <a:lumOff val="40000"/>
                </a:schemeClr>
              </a:solidFill>
              <a:latin typeface="Trade Gothic Next HvyCd" panose="020B0906040303020004" pitchFamily="34" charset="0"/>
            </a:endParaRPr>
          </a:p>
          <a:p>
            <a:r>
              <a:rPr lang="en-US" dirty="0">
                <a:solidFill>
                  <a:schemeClr val="accent1">
                    <a:lumMod val="60000"/>
                    <a:lumOff val="40000"/>
                  </a:schemeClr>
                </a:solidFill>
                <a:latin typeface="Trade Gothic Next HvyCd" panose="020B0906040303020004" pitchFamily="34" charset="0"/>
              </a:rPr>
              <a:t>Therefore, Digital Signatures are required to verify every transaction being done on the blockchain.</a:t>
            </a: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r>
              <a:rPr lang="en-US" dirty="0">
                <a:solidFill>
                  <a:schemeClr val="accent1">
                    <a:lumMod val="60000"/>
                    <a:lumOff val="40000"/>
                  </a:schemeClr>
                </a:solidFill>
                <a:latin typeface="Trade Gothic Next HvyCd" panose="020B0906040303020004" pitchFamily="34" charset="0"/>
              </a:rPr>
              <a:t>In the next slide we will look into how a transaction is being done between 2 people.</a:t>
            </a:r>
          </a:p>
          <a:p>
            <a:endParaRPr lang="en-IN" dirty="0"/>
          </a:p>
        </p:txBody>
      </p:sp>
      <p:sp>
        <p:nvSpPr>
          <p:cNvPr id="25" name="TextBox 24">
            <a:extLst>
              <a:ext uri="{FF2B5EF4-FFF2-40B4-BE49-F238E27FC236}">
                <a16:creationId xmlns:a16="http://schemas.microsoft.com/office/drawing/2014/main" id="{3B530215-02EC-6A4B-C66C-32BE330091C6}"/>
              </a:ext>
            </a:extLst>
          </p:cNvPr>
          <p:cNvSpPr txBox="1"/>
          <p:nvPr/>
        </p:nvSpPr>
        <p:spPr>
          <a:xfrm>
            <a:off x="8652987" y="4572165"/>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solidFill>
                  <a:schemeClr val="bg1"/>
                </a:solidFill>
              </a:rPr>
              <a:t>Person B -&gt; Person F     .10 BTC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
        <p:nvSpPr>
          <p:cNvPr id="26" name="TextBox 25">
            <a:extLst>
              <a:ext uri="{FF2B5EF4-FFF2-40B4-BE49-F238E27FC236}">
                <a16:creationId xmlns:a16="http://schemas.microsoft.com/office/drawing/2014/main" id="{1E37BD6F-2A0B-C936-E926-F59FE030E1D1}"/>
              </a:ext>
            </a:extLst>
          </p:cNvPr>
          <p:cNvSpPr txBox="1"/>
          <p:nvPr/>
        </p:nvSpPr>
        <p:spPr>
          <a:xfrm>
            <a:off x="8652987" y="2267303"/>
            <a:ext cx="2304860" cy="276999"/>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Swaraj -&gt; Hacker         300 BTC</a:t>
            </a:r>
          </a:p>
        </p:txBody>
      </p:sp>
      <p:sp>
        <p:nvSpPr>
          <p:cNvPr id="27" name="TextBox 26">
            <a:extLst>
              <a:ext uri="{FF2B5EF4-FFF2-40B4-BE49-F238E27FC236}">
                <a16:creationId xmlns:a16="http://schemas.microsoft.com/office/drawing/2014/main" id="{1D12B494-4872-04F4-3710-2BB6B6CCCF50}"/>
              </a:ext>
            </a:extLst>
          </p:cNvPr>
          <p:cNvSpPr txBox="1"/>
          <p:nvPr/>
        </p:nvSpPr>
        <p:spPr>
          <a:xfrm>
            <a:off x="8662541" y="3371577"/>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solidFill>
                  <a:schemeClr val="bg1"/>
                </a:solidFill>
              </a:rPr>
              <a:t>Swaraj-&gt; Person C         .10 BTC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Tree>
    <p:extLst>
      <p:ext uri="{BB962C8B-B14F-4D97-AF65-F5344CB8AC3E}">
        <p14:creationId xmlns:p14="http://schemas.microsoft.com/office/powerpoint/2010/main" val="3518568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randombar(horizontal)">
                                      <p:cBhvr>
                                        <p:cTn id="31" dur="500"/>
                                        <p:tgtEl>
                                          <p:spTgt spid="2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Effect transition="in" filter="fade">
                                      <p:cBhvr>
                                        <p:cTn id="39" dur="500"/>
                                        <p:tgtEl>
                                          <p:spTgt spid="21">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xEl>
                                              <p:pRg st="3" end="3"/>
                                            </p:txEl>
                                          </p:spTgt>
                                        </p:tgtEl>
                                        <p:attrNameLst>
                                          <p:attrName>style.visibility</p:attrName>
                                        </p:attrNameLst>
                                      </p:cBhvr>
                                      <p:to>
                                        <p:strVal val="visible"/>
                                      </p:to>
                                    </p:set>
                                    <p:animEffect transition="in" filter="fade">
                                      <p:cBhvr>
                                        <p:cTn id="45" dur="500"/>
                                        <p:tgtEl>
                                          <p:spTgt spid="21">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xEl>
                                              <p:pRg st="6" end="6"/>
                                            </p:txEl>
                                          </p:spTgt>
                                        </p:tgtEl>
                                        <p:attrNameLst>
                                          <p:attrName>style.visibility</p:attrName>
                                        </p:attrNameLst>
                                      </p:cBhvr>
                                      <p:to>
                                        <p:strVal val="visible"/>
                                      </p:to>
                                    </p:set>
                                    <p:animEffect transition="in" filter="fade">
                                      <p:cBhvr>
                                        <p:cTn id="50" dur="500"/>
                                        <p:tgtEl>
                                          <p:spTgt spid="21">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xEl>
                                              <p:pRg st="8" end="8"/>
                                            </p:txEl>
                                          </p:spTgt>
                                        </p:tgtEl>
                                        <p:attrNameLst>
                                          <p:attrName>style.visibility</p:attrName>
                                        </p:attrNameLst>
                                      </p:cBhvr>
                                      <p:to>
                                        <p:strVal val="visible"/>
                                      </p:to>
                                    </p:set>
                                    <p:animEffect transition="in" filter="fade">
                                      <p:cBhvr>
                                        <p:cTn id="55"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25" grpId="0"/>
      <p:bldP spid="26"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51238076-6694-E207-538B-3E51F5CCD5A6}"/>
              </a:ext>
            </a:extLst>
          </p:cNvPr>
          <p:cNvPicPr>
            <a:picLocks noChangeAspect="1"/>
          </p:cNvPicPr>
          <p:nvPr/>
        </p:nvPicPr>
        <p:blipFill rotWithShape="1">
          <a:blip r:embed="rId2">
            <a:extLst>
              <a:ext uri="{28A0092B-C50C-407E-A947-70E740481C1C}">
                <a14:useLocalDpi xmlns:a14="http://schemas.microsoft.com/office/drawing/2010/main" val="0"/>
              </a:ext>
            </a:extLst>
          </a:blip>
          <a:srcRect l="2245" r="2645" b="1"/>
          <a:stretch/>
        </p:blipFill>
        <p:spPr>
          <a:xfrm>
            <a:off x="0" y="0"/>
            <a:ext cx="12191999" cy="6857990"/>
          </a:xfrm>
          <a:prstGeom prst="rect">
            <a:avLst/>
          </a:prstGeom>
        </p:spPr>
      </p:pic>
      <p:sp>
        <p:nvSpPr>
          <p:cNvPr id="13" name="TextBox 12">
            <a:extLst>
              <a:ext uri="{FF2B5EF4-FFF2-40B4-BE49-F238E27FC236}">
                <a16:creationId xmlns:a16="http://schemas.microsoft.com/office/drawing/2014/main" id="{BAC37A43-9035-1E0E-ACF5-AED879D5D998}"/>
              </a:ext>
            </a:extLst>
          </p:cNvPr>
          <p:cNvSpPr txBox="1"/>
          <p:nvPr/>
        </p:nvSpPr>
        <p:spPr>
          <a:xfrm>
            <a:off x="487986" y="479304"/>
            <a:ext cx="4492577" cy="369332"/>
          </a:xfrm>
          <a:prstGeom prst="rect">
            <a:avLst/>
          </a:prstGeom>
          <a:noFill/>
        </p:spPr>
        <p:txBody>
          <a:bodyPr wrap="none" rtlCol="0">
            <a:spAutoFit/>
          </a:bodyPr>
          <a:lstStyle/>
          <a:p>
            <a:r>
              <a:rPr lang="en-US" sz="1800" dirty="0">
                <a:solidFill>
                  <a:schemeClr val="accent1">
                    <a:lumMod val="60000"/>
                    <a:lumOff val="40000"/>
                  </a:schemeClr>
                </a:solidFill>
                <a:latin typeface="Trade Gothic Next HvyCd" panose="020B0906040303020004" pitchFamily="34" charset="0"/>
              </a:rPr>
              <a:t>Let’s say Swaraj wants to send .5 BTC to Swadhin.</a:t>
            </a:r>
            <a:endParaRPr lang="en-IN" dirty="0"/>
          </a:p>
        </p:txBody>
      </p:sp>
      <p:sp>
        <p:nvSpPr>
          <p:cNvPr id="14" name="Rectangle: Rounded Corners 13">
            <a:extLst>
              <a:ext uri="{FF2B5EF4-FFF2-40B4-BE49-F238E27FC236}">
                <a16:creationId xmlns:a16="http://schemas.microsoft.com/office/drawing/2014/main" id="{FCF92489-827C-23AD-4512-C7428B6E3D70}"/>
              </a:ext>
            </a:extLst>
          </p:cNvPr>
          <p:cNvSpPr/>
          <p:nvPr/>
        </p:nvSpPr>
        <p:spPr>
          <a:xfrm>
            <a:off x="1826259" y="1581907"/>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a:t>
            </a:r>
            <a:endParaRPr lang="en-IN" sz="1200" dirty="0"/>
          </a:p>
        </p:txBody>
      </p:sp>
      <p:sp>
        <p:nvSpPr>
          <p:cNvPr id="19" name="Rectangle: Rounded Corners 18">
            <a:extLst>
              <a:ext uri="{FF2B5EF4-FFF2-40B4-BE49-F238E27FC236}">
                <a16:creationId xmlns:a16="http://schemas.microsoft.com/office/drawing/2014/main" id="{55FBC3B7-E269-A53A-14D0-7D194E66C004}"/>
              </a:ext>
            </a:extLst>
          </p:cNvPr>
          <p:cNvSpPr/>
          <p:nvPr/>
        </p:nvSpPr>
        <p:spPr>
          <a:xfrm>
            <a:off x="487986" y="2643291"/>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20" name="Rectangle: Rounded Corners 19">
            <a:extLst>
              <a:ext uri="{FF2B5EF4-FFF2-40B4-BE49-F238E27FC236}">
                <a16:creationId xmlns:a16="http://schemas.microsoft.com/office/drawing/2014/main" id="{D757273B-1B8C-F490-317C-6BC38AFAE4D8}"/>
              </a:ext>
            </a:extLst>
          </p:cNvPr>
          <p:cNvSpPr/>
          <p:nvPr/>
        </p:nvSpPr>
        <p:spPr>
          <a:xfrm>
            <a:off x="1849156" y="2061967"/>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pic>
        <p:nvPicPr>
          <p:cNvPr id="23" name="Picture 22" descr="Icon&#10;&#10;Description automatically generated">
            <a:extLst>
              <a:ext uri="{FF2B5EF4-FFF2-40B4-BE49-F238E27FC236}">
                <a16:creationId xmlns:a16="http://schemas.microsoft.com/office/drawing/2014/main" id="{CF8F0584-2263-6BD3-50CC-8C074A784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97" y="1581907"/>
            <a:ext cx="925975" cy="925975"/>
          </a:xfrm>
          <a:prstGeom prst="rect">
            <a:avLst/>
          </a:prstGeom>
        </p:spPr>
      </p:pic>
      <p:cxnSp>
        <p:nvCxnSpPr>
          <p:cNvPr id="32" name="Straight Arrow Connector 31">
            <a:extLst>
              <a:ext uri="{FF2B5EF4-FFF2-40B4-BE49-F238E27FC236}">
                <a16:creationId xmlns:a16="http://schemas.microsoft.com/office/drawing/2014/main" id="{C9DE2284-0D1C-DA5D-EBDB-6F7608BC6AF8}"/>
              </a:ext>
            </a:extLst>
          </p:cNvPr>
          <p:cNvCxnSpPr>
            <a:cxnSpLocks/>
          </p:cNvCxnSpPr>
          <p:nvPr/>
        </p:nvCxnSpPr>
        <p:spPr>
          <a:xfrm>
            <a:off x="3181548" y="1735739"/>
            <a:ext cx="654582" cy="1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6C60B5D-91B5-CA8C-DFDC-E557746D9E42}"/>
              </a:ext>
            </a:extLst>
          </p:cNvPr>
          <p:cNvCxnSpPr>
            <a:cxnSpLocks/>
            <a:stCxn id="20" idx="2"/>
            <a:endCxn id="39" idx="0"/>
          </p:cNvCxnSpPr>
          <p:nvPr/>
        </p:nvCxnSpPr>
        <p:spPr>
          <a:xfrm>
            <a:off x="2865411" y="2382007"/>
            <a:ext cx="0" cy="81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5B817E7-D08F-8951-0127-B001152F7E03}"/>
              </a:ext>
            </a:extLst>
          </p:cNvPr>
          <p:cNvSpPr txBox="1"/>
          <p:nvPr/>
        </p:nvSpPr>
        <p:spPr>
          <a:xfrm>
            <a:off x="2829775" y="2670981"/>
            <a:ext cx="976549" cy="261610"/>
          </a:xfrm>
          <a:prstGeom prst="rect">
            <a:avLst/>
          </a:prstGeom>
          <a:noFill/>
        </p:spPr>
        <p:txBody>
          <a:bodyPr wrap="none" rtlCol="0">
            <a:spAutoFit/>
          </a:bodyPr>
          <a:lstStyle/>
          <a:p>
            <a:r>
              <a:rPr lang="en-US" sz="1100" dirty="0">
                <a:solidFill>
                  <a:schemeClr val="bg1"/>
                </a:solidFill>
              </a:rPr>
              <a:t>Hash function</a:t>
            </a:r>
            <a:endParaRPr lang="en-IN" sz="1100" dirty="0">
              <a:solidFill>
                <a:schemeClr val="bg1"/>
              </a:solidFill>
            </a:endParaRPr>
          </a:p>
        </p:txBody>
      </p:sp>
      <p:sp>
        <p:nvSpPr>
          <p:cNvPr id="39" name="Rectangle: Rounded Corners 38">
            <a:extLst>
              <a:ext uri="{FF2B5EF4-FFF2-40B4-BE49-F238E27FC236}">
                <a16:creationId xmlns:a16="http://schemas.microsoft.com/office/drawing/2014/main" id="{FEF8D102-AAC1-61C4-7583-92FC0A99B585}"/>
              </a:ext>
            </a:extLst>
          </p:cNvPr>
          <p:cNvSpPr/>
          <p:nvPr/>
        </p:nvSpPr>
        <p:spPr>
          <a:xfrm>
            <a:off x="1849156" y="319717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cxnSp>
        <p:nvCxnSpPr>
          <p:cNvPr id="44" name="Straight Arrow Connector 43">
            <a:extLst>
              <a:ext uri="{FF2B5EF4-FFF2-40B4-BE49-F238E27FC236}">
                <a16:creationId xmlns:a16="http://schemas.microsoft.com/office/drawing/2014/main" id="{DEB280D5-4765-6266-2D4C-37D3F2273814}"/>
              </a:ext>
            </a:extLst>
          </p:cNvPr>
          <p:cNvCxnSpPr>
            <a:cxnSpLocks/>
          </p:cNvCxnSpPr>
          <p:nvPr/>
        </p:nvCxnSpPr>
        <p:spPr>
          <a:xfrm flipV="1">
            <a:off x="3881666" y="3340041"/>
            <a:ext cx="1914143" cy="1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1180AF-9690-323E-7DD0-E05BC40D559A}"/>
              </a:ext>
            </a:extLst>
          </p:cNvPr>
          <p:cNvSpPr txBox="1"/>
          <p:nvPr/>
        </p:nvSpPr>
        <p:spPr>
          <a:xfrm>
            <a:off x="3982267" y="3078431"/>
            <a:ext cx="1801350" cy="261610"/>
          </a:xfrm>
          <a:prstGeom prst="rect">
            <a:avLst/>
          </a:prstGeom>
          <a:noFill/>
        </p:spPr>
        <p:txBody>
          <a:bodyPr wrap="square" rtlCol="0">
            <a:spAutoFit/>
          </a:bodyPr>
          <a:lstStyle/>
          <a:p>
            <a:r>
              <a:rPr lang="en-US" sz="1100" dirty="0">
                <a:solidFill>
                  <a:schemeClr val="bg1"/>
                </a:solidFill>
              </a:rPr>
              <a:t>Encryption using private key</a:t>
            </a:r>
            <a:endParaRPr lang="en-IN" sz="1100" dirty="0">
              <a:solidFill>
                <a:schemeClr val="bg1"/>
              </a:solidFill>
            </a:endParaRPr>
          </a:p>
        </p:txBody>
      </p:sp>
      <p:sp>
        <p:nvSpPr>
          <p:cNvPr id="48" name="Rectangle: Rounded Corners 47">
            <a:extLst>
              <a:ext uri="{FF2B5EF4-FFF2-40B4-BE49-F238E27FC236}">
                <a16:creationId xmlns:a16="http://schemas.microsoft.com/office/drawing/2014/main" id="{18DEFC05-F7A3-CE45-E44B-551A8D8853B0}"/>
              </a:ext>
            </a:extLst>
          </p:cNvPr>
          <p:cNvSpPr/>
          <p:nvPr/>
        </p:nvSpPr>
        <p:spPr>
          <a:xfrm>
            <a:off x="5795809" y="177608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cxnSp>
        <p:nvCxnSpPr>
          <p:cNvPr id="57" name="Straight Arrow Connector 56">
            <a:extLst>
              <a:ext uri="{FF2B5EF4-FFF2-40B4-BE49-F238E27FC236}">
                <a16:creationId xmlns:a16="http://schemas.microsoft.com/office/drawing/2014/main" id="{E2E9BB8C-C4D6-4643-DD56-CE9F576A4D5E}"/>
              </a:ext>
            </a:extLst>
          </p:cNvPr>
          <p:cNvCxnSpPr>
            <a:cxnSpLocks/>
          </p:cNvCxnSpPr>
          <p:nvPr/>
        </p:nvCxnSpPr>
        <p:spPr>
          <a:xfrm>
            <a:off x="3881666" y="2221987"/>
            <a:ext cx="19019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6FDD6E9-40C8-3058-23D7-D6A9311DDAFD}"/>
              </a:ext>
            </a:extLst>
          </p:cNvPr>
          <p:cNvSpPr txBox="1"/>
          <p:nvPr/>
        </p:nvSpPr>
        <p:spPr>
          <a:xfrm>
            <a:off x="3216214" y="1479136"/>
            <a:ext cx="654581" cy="261610"/>
          </a:xfrm>
          <a:prstGeom prst="rect">
            <a:avLst/>
          </a:prstGeom>
          <a:noFill/>
        </p:spPr>
        <p:txBody>
          <a:bodyPr wrap="square" rtlCol="0">
            <a:spAutoFit/>
          </a:bodyPr>
          <a:lstStyle/>
          <a:p>
            <a:r>
              <a:rPr lang="en-US" sz="1100" dirty="0">
                <a:solidFill>
                  <a:schemeClr val="bg1"/>
                </a:solidFill>
              </a:rPr>
              <a:t>hashing</a:t>
            </a:r>
            <a:endParaRPr lang="en-IN" sz="1100" dirty="0">
              <a:solidFill>
                <a:schemeClr val="bg1"/>
              </a:solidFill>
            </a:endParaRPr>
          </a:p>
        </p:txBody>
      </p:sp>
      <p:sp>
        <p:nvSpPr>
          <p:cNvPr id="62" name="Rectangle: Rounded Corners 61">
            <a:extLst>
              <a:ext uri="{FF2B5EF4-FFF2-40B4-BE49-F238E27FC236}">
                <a16:creationId xmlns:a16="http://schemas.microsoft.com/office/drawing/2014/main" id="{E5DE4CD8-731F-2737-903C-89E6C8E73946}"/>
              </a:ext>
            </a:extLst>
          </p:cNvPr>
          <p:cNvSpPr/>
          <p:nvPr/>
        </p:nvSpPr>
        <p:spPr>
          <a:xfrm>
            <a:off x="5795809" y="1460610"/>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BTC address</a:t>
            </a:r>
            <a:endParaRPr lang="en-IN" sz="1200" dirty="0"/>
          </a:p>
        </p:txBody>
      </p:sp>
      <p:sp>
        <p:nvSpPr>
          <p:cNvPr id="63" name="Rectangle: Rounded Corners 62">
            <a:extLst>
              <a:ext uri="{FF2B5EF4-FFF2-40B4-BE49-F238E27FC236}">
                <a16:creationId xmlns:a16="http://schemas.microsoft.com/office/drawing/2014/main" id="{94A0B6D5-FBF5-4E61-C2AD-0E918B907DB9}"/>
              </a:ext>
            </a:extLst>
          </p:cNvPr>
          <p:cNvSpPr/>
          <p:nvPr/>
        </p:nvSpPr>
        <p:spPr>
          <a:xfrm>
            <a:off x="5795809" y="2091556"/>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sp>
        <p:nvSpPr>
          <p:cNvPr id="64" name="Rectangle: Rounded Corners 63">
            <a:extLst>
              <a:ext uri="{FF2B5EF4-FFF2-40B4-BE49-F238E27FC236}">
                <a16:creationId xmlns:a16="http://schemas.microsoft.com/office/drawing/2014/main" id="{2824D2B7-FA24-7D85-C85D-2E0BEC43933E}"/>
              </a:ext>
            </a:extLst>
          </p:cNvPr>
          <p:cNvSpPr/>
          <p:nvPr/>
        </p:nvSpPr>
        <p:spPr>
          <a:xfrm>
            <a:off x="5884217" y="3180021"/>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sp>
        <p:nvSpPr>
          <p:cNvPr id="70" name="TextBox 69">
            <a:extLst>
              <a:ext uri="{FF2B5EF4-FFF2-40B4-BE49-F238E27FC236}">
                <a16:creationId xmlns:a16="http://schemas.microsoft.com/office/drawing/2014/main" id="{06C2D12B-7D3D-1939-70BC-E4A2463EDEF2}"/>
              </a:ext>
            </a:extLst>
          </p:cNvPr>
          <p:cNvSpPr txBox="1"/>
          <p:nvPr/>
        </p:nvSpPr>
        <p:spPr>
          <a:xfrm>
            <a:off x="5359935" y="1103104"/>
            <a:ext cx="2904257" cy="276999"/>
          </a:xfrm>
          <a:prstGeom prst="rect">
            <a:avLst/>
          </a:prstGeom>
          <a:noFill/>
        </p:spPr>
        <p:txBody>
          <a:bodyPr wrap="none" rtlCol="0">
            <a:spAutoFit/>
          </a:bodyPr>
          <a:lstStyle/>
          <a:p>
            <a:r>
              <a:rPr lang="en-US" sz="1200" dirty="0">
                <a:solidFill>
                  <a:schemeClr val="bg1"/>
                </a:solidFill>
              </a:rPr>
              <a:t>Transaction message to be send to Swadhin</a:t>
            </a:r>
            <a:endParaRPr lang="en-IN" sz="1200" dirty="0">
              <a:solidFill>
                <a:schemeClr val="bg1"/>
              </a:solidFill>
            </a:endParaRPr>
          </a:p>
        </p:txBody>
      </p:sp>
      <p:cxnSp>
        <p:nvCxnSpPr>
          <p:cNvPr id="72" name="Straight Arrow Connector 71">
            <a:extLst>
              <a:ext uri="{FF2B5EF4-FFF2-40B4-BE49-F238E27FC236}">
                <a16:creationId xmlns:a16="http://schemas.microsoft.com/office/drawing/2014/main" id="{6513E007-BA55-35C2-123D-73A3A4B24DC4}"/>
              </a:ext>
            </a:extLst>
          </p:cNvPr>
          <p:cNvCxnSpPr>
            <a:cxnSpLocks/>
            <a:endCxn id="2" idx="1"/>
          </p:cNvCxnSpPr>
          <p:nvPr/>
        </p:nvCxnSpPr>
        <p:spPr>
          <a:xfrm>
            <a:off x="7792612" y="1607516"/>
            <a:ext cx="1756083" cy="2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2D4CF899-DB47-6E29-548B-7935527DB6E1}"/>
              </a:ext>
            </a:extLst>
          </p:cNvPr>
          <p:cNvSpPr/>
          <p:nvPr/>
        </p:nvSpPr>
        <p:spPr>
          <a:xfrm>
            <a:off x="9265012" y="833976"/>
            <a:ext cx="1574762" cy="285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Swadhin’s Wallet</a:t>
            </a:r>
            <a:endParaRPr lang="en-IN" sz="1200" dirty="0"/>
          </a:p>
        </p:txBody>
      </p:sp>
      <p:sp>
        <p:nvSpPr>
          <p:cNvPr id="76" name="TextBox 75">
            <a:extLst>
              <a:ext uri="{FF2B5EF4-FFF2-40B4-BE49-F238E27FC236}">
                <a16:creationId xmlns:a16="http://schemas.microsoft.com/office/drawing/2014/main" id="{70E58696-8674-9874-BD12-12FA3FF8F6DB}"/>
              </a:ext>
            </a:extLst>
          </p:cNvPr>
          <p:cNvSpPr txBox="1"/>
          <p:nvPr/>
        </p:nvSpPr>
        <p:spPr>
          <a:xfrm>
            <a:off x="8290885" y="1646422"/>
            <a:ext cx="514787" cy="276999"/>
          </a:xfrm>
          <a:prstGeom prst="rect">
            <a:avLst/>
          </a:prstGeom>
          <a:noFill/>
        </p:spPr>
        <p:txBody>
          <a:bodyPr wrap="square" rtlCol="0">
            <a:spAutoFit/>
          </a:bodyPr>
          <a:lstStyle/>
          <a:p>
            <a:r>
              <a:rPr lang="en-US" sz="1200" dirty="0">
                <a:solidFill>
                  <a:schemeClr val="bg1"/>
                </a:solidFill>
              </a:rPr>
              <a:t>Sent</a:t>
            </a:r>
            <a:endParaRPr lang="en-IN" sz="1200" dirty="0">
              <a:solidFill>
                <a:schemeClr val="bg1"/>
              </a:solidFill>
            </a:endParaRPr>
          </a:p>
        </p:txBody>
      </p:sp>
      <p:cxnSp>
        <p:nvCxnSpPr>
          <p:cNvPr id="78" name="Connector: Elbow 77">
            <a:extLst>
              <a:ext uri="{FF2B5EF4-FFF2-40B4-BE49-F238E27FC236}">
                <a16:creationId xmlns:a16="http://schemas.microsoft.com/office/drawing/2014/main" id="{2FF9CEDB-1878-A6D7-DFFC-E480E9B0F2DE}"/>
              </a:ext>
            </a:extLst>
          </p:cNvPr>
          <p:cNvCxnSpPr>
            <a:cxnSpLocks/>
          </p:cNvCxnSpPr>
          <p:nvPr/>
        </p:nvCxnSpPr>
        <p:spPr>
          <a:xfrm rot="5400000">
            <a:off x="9320016" y="2087112"/>
            <a:ext cx="708672" cy="658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885097D1-6D4E-EBD6-544B-41257B7B8A4D}"/>
              </a:ext>
            </a:extLst>
          </p:cNvPr>
          <p:cNvSpPr/>
          <p:nvPr/>
        </p:nvSpPr>
        <p:spPr>
          <a:xfrm>
            <a:off x="10226693" y="2770632"/>
            <a:ext cx="828844" cy="56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sp>
        <p:nvSpPr>
          <p:cNvPr id="84" name="Rectangle: Rounded Corners 83">
            <a:extLst>
              <a:ext uri="{FF2B5EF4-FFF2-40B4-BE49-F238E27FC236}">
                <a16:creationId xmlns:a16="http://schemas.microsoft.com/office/drawing/2014/main" id="{F1EA4653-3545-590D-F1A2-3B87543B48E1}"/>
              </a:ext>
            </a:extLst>
          </p:cNvPr>
          <p:cNvSpPr/>
          <p:nvPr/>
        </p:nvSpPr>
        <p:spPr>
          <a:xfrm>
            <a:off x="8894059" y="2789590"/>
            <a:ext cx="928910" cy="567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cxnSp>
        <p:nvCxnSpPr>
          <p:cNvPr id="85" name="Straight Arrow Connector 84">
            <a:extLst>
              <a:ext uri="{FF2B5EF4-FFF2-40B4-BE49-F238E27FC236}">
                <a16:creationId xmlns:a16="http://schemas.microsoft.com/office/drawing/2014/main" id="{E66A54A1-43E5-C950-956B-828613EA2A98}"/>
              </a:ext>
            </a:extLst>
          </p:cNvPr>
          <p:cNvCxnSpPr>
            <a:cxnSpLocks/>
          </p:cNvCxnSpPr>
          <p:nvPr/>
        </p:nvCxnSpPr>
        <p:spPr>
          <a:xfrm>
            <a:off x="10602898" y="3340184"/>
            <a:ext cx="0" cy="81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7CD48B2-AFAE-38B4-B576-936EE7D31E99}"/>
              </a:ext>
            </a:extLst>
          </p:cNvPr>
          <p:cNvSpPr txBox="1"/>
          <p:nvPr/>
        </p:nvSpPr>
        <p:spPr>
          <a:xfrm>
            <a:off x="10567262" y="3629158"/>
            <a:ext cx="1313180" cy="261610"/>
          </a:xfrm>
          <a:prstGeom prst="rect">
            <a:avLst/>
          </a:prstGeom>
          <a:noFill/>
        </p:spPr>
        <p:txBody>
          <a:bodyPr wrap="none" rtlCol="0">
            <a:spAutoFit/>
          </a:bodyPr>
          <a:lstStyle/>
          <a:p>
            <a:r>
              <a:rPr lang="en-US" sz="1100" dirty="0">
                <a:solidFill>
                  <a:schemeClr val="bg1"/>
                </a:solidFill>
              </a:rPr>
              <a:t>Same Hash function</a:t>
            </a:r>
            <a:endParaRPr lang="en-IN" sz="1100" dirty="0">
              <a:solidFill>
                <a:schemeClr val="bg1"/>
              </a:solidFill>
            </a:endParaRPr>
          </a:p>
        </p:txBody>
      </p:sp>
      <p:sp>
        <p:nvSpPr>
          <p:cNvPr id="87" name="TextBox 86">
            <a:extLst>
              <a:ext uri="{FF2B5EF4-FFF2-40B4-BE49-F238E27FC236}">
                <a16:creationId xmlns:a16="http://schemas.microsoft.com/office/drawing/2014/main" id="{A25A2DAE-464C-214E-9F46-E4E11A436A4C}"/>
              </a:ext>
            </a:extLst>
          </p:cNvPr>
          <p:cNvSpPr txBox="1"/>
          <p:nvPr/>
        </p:nvSpPr>
        <p:spPr>
          <a:xfrm>
            <a:off x="2377136" y="3546428"/>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sp>
        <p:nvSpPr>
          <p:cNvPr id="89" name="Rectangle: Rounded Corners 88">
            <a:extLst>
              <a:ext uri="{FF2B5EF4-FFF2-40B4-BE49-F238E27FC236}">
                <a16:creationId xmlns:a16="http://schemas.microsoft.com/office/drawing/2014/main" id="{52F13ADA-C62E-FE86-9D1E-9DAC2A40A765}"/>
              </a:ext>
            </a:extLst>
          </p:cNvPr>
          <p:cNvSpPr/>
          <p:nvPr/>
        </p:nvSpPr>
        <p:spPr>
          <a:xfrm>
            <a:off x="9627361" y="4177656"/>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sp>
        <p:nvSpPr>
          <p:cNvPr id="90" name="TextBox 89">
            <a:extLst>
              <a:ext uri="{FF2B5EF4-FFF2-40B4-BE49-F238E27FC236}">
                <a16:creationId xmlns:a16="http://schemas.microsoft.com/office/drawing/2014/main" id="{B7F01E4C-6341-E327-4024-542C4F1E89C8}"/>
              </a:ext>
            </a:extLst>
          </p:cNvPr>
          <p:cNvSpPr txBox="1"/>
          <p:nvPr/>
        </p:nvSpPr>
        <p:spPr>
          <a:xfrm>
            <a:off x="10155341" y="4526911"/>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cxnSp>
        <p:nvCxnSpPr>
          <p:cNvPr id="92" name="Connector: Elbow 91">
            <a:extLst>
              <a:ext uri="{FF2B5EF4-FFF2-40B4-BE49-F238E27FC236}">
                <a16:creationId xmlns:a16="http://schemas.microsoft.com/office/drawing/2014/main" id="{E8A7DF40-E301-EFC5-3131-410E51CB8313}"/>
              </a:ext>
            </a:extLst>
          </p:cNvPr>
          <p:cNvCxnSpPr>
            <a:cxnSpLocks/>
            <a:stCxn id="84" idx="1"/>
            <a:endCxn id="96" idx="0"/>
          </p:cNvCxnSpPr>
          <p:nvPr/>
        </p:nvCxnSpPr>
        <p:spPr>
          <a:xfrm rot="10800000" flipV="1">
            <a:off x="8248757" y="3073391"/>
            <a:ext cx="645302" cy="1105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3C8D9BB-B795-1C40-D73F-24B41150398D}"/>
              </a:ext>
            </a:extLst>
          </p:cNvPr>
          <p:cNvSpPr txBox="1"/>
          <p:nvPr/>
        </p:nvSpPr>
        <p:spPr>
          <a:xfrm>
            <a:off x="8192044" y="3546428"/>
            <a:ext cx="1801350" cy="261610"/>
          </a:xfrm>
          <a:prstGeom prst="rect">
            <a:avLst/>
          </a:prstGeom>
          <a:noFill/>
        </p:spPr>
        <p:txBody>
          <a:bodyPr wrap="square" rtlCol="0">
            <a:spAutoFit/>
          </a:bodyPr>
          <a:lstStyle/>
          <a:p>
            <a:r>
              <a:rPr lang="en-US" sz="1100" dirty="0">
                <a:solidFill>
                  <a:schemeClr val="bg1"/>
                </a:solidFill>
              </a:rPr>
              <a:t>Decryption using public key</a:t>
            </a:r>
            <a:endParaRPr lang="en-IN" sz="1100" dirty="0">
              <a:solidFill>
                <a:schemeClr val="bg1"/>
              </a:solidFill>
            </a:endParaRPr>
          </a:p>
        </p:txBody>
      </p:sp>
      <p:sp>
        <p:nvSpPr>
          <p:cNvPr id="96" name="Rectangle: Rounded Corners 95">
            <a:extLst>
              <a:ext uri="{FF2B5EF4-FFF2-40B4-BE49-F238E27FC236}">
                <a16:creationId xmlns:a16="http://schemas.microsoft.com/office/drawing/2014/main" id="{05E6302F-C624-AB8B-A801-C820C9A95AFE}"/>
              </a:ext>
            </a:extLst>
          </p:cNvPr>
          <p:cNvSpPr/>
          <p:nvPr/>
        </p:nvSpPr>
        <p:spPr>
          <a:xfrm>
            <a:off x="7232502" y="417884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sp>
        <p:nvSpPr>
          <p:cNvPr id="98" name="TextBox 97">
            <a:extLst>
              <a:ext uri="{FF2B5EF4-FFF2-40B4-BE49-F238E27FC236}">
                <a16:creationId xmlns:a16="http://schemas.microsoft.com/office/drawing/2014/main" id="{42CA26CA-312E-887B-8976-FF3B48FF6D0B}"/>
              </a:ext>
            </a:extLst>
          </p:cNvPr>
          <p:cNvSpPr txBox="1"/>
          <p:nvPr/>
        </p:nvSpPr>
        <p:spPr>
          <a:xfrm>
            <a:off x="7862723" y="4541849"/>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cxnSp>
        <p:nvCxnSpPr>
          <p:cNvPr id="108" name="Connector: Curved 107">
            <a:extLst>
              <a:ext uri="{FF2B5EF4-FFF2-40B4-BE49-F238E27FC236}">
                <a16:creationId xmlns:a16="http://schemas.microsoft.com/office/drawing/2014/main" id="{99ED8A09-5513-E206-5CAD-4B88B1C6063C}"/>
              </a:ext>
            </a:extLst>
          </p:cNvPr>
          <p:cNvCxnSpPr>
            <a:cxnSpLocks/>
            <a:stCxn id="98" idx="2"/>
            <a:endCxn id="90" idx="2"/>
          </p:cNvCxnSpPr>
          <p:nvPr/>
        </p:nvCxnSpPr>
        <p:spPr>
          <a:xfrm rot="5400000" flipH="1" flipV="1">
            <a:off x="9429726" y="3649681"/>
            <a:ext cx="14938" cy="2292618"/>
          </a:xfrm>
          <a:prstGeom prst="curvedConnector3">
            <a:avLst>
              <a:gd name="adj1" fmla="val -575402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51DA7D1-0BB4-C39C-F045-17705EDF15F7}"/>
              </a:ext>
            </a:extLst>
          </p:cNvPr>
          <p:cNvSpPr txBox="1"/>
          <p:nvPr/>
        </p:nvSpPr>
        <p:spPr>
          <a:xfrm>
            <a:off x="7232502" y="6290777"/>
            <a:ext cx="4493538" cy="261610"/>
          </a:xfrm>
          <a:prstGeom prst="rect">
            <a:avLst/>
          </a:prstGeom>
          <a:noFill/>
        </p:spPr>
        <p:txBody>
          <a:bodyPr wrap="none" rtlCol="0">
            <a:spAutoFit/>
          </a:bodyPr>
          <a:lstStyle/>
          <a:p>
            <a:r>
              <a:rPr lang="en-US" sz="1100" dirty="0">
                <a:solidFill>
                  <a:schemeClr val="bg1"/>
                </a:solidFill>
              </a:rPr>
              <a:t>Transaction is verified that Swadhin is the receiver and Swaraj is the sender.</a:t>
            </a:r>
            <a:endParaRPr lang="en-IN" sz="1100" dirty="0">
              <a:solidFill>
                <a:schemeClr val="bg1"/>
              </a:solidFill>
            </a:endParaRPr>
          </a:p>
        </p:txBody>
      </p:sp>
      <p:sp>
        <p:nvSpPr>
          <p:cNvPr id="112" name="TextBox 111">
            <a:extLst>
              <a:ext uri="{FF2B5EF4-FFF2-40B4-BE49-F238E27FC236}">
                <a16:creationId xmlns:a16="http://schemas.microsoft.com/office/drawing/2014/main" id="{E4843D25-3D60-51F7-2C96-96392636DF34}"/>
              </a:ext>
            </a:extLst>
          </p:cNvPr>
          <p:cNvSpPr txBox="1"/>
          <p:nvPr/>
        </p:nvSpPr>
        <p:spPr>
          <a:xfrm>
            <a:off x="9009032" y="5783942"/>
            <a:ext cx="886781" cy="430887"/>
          </a:xfrm>
          <a:prstGeom prst="rect">
            <a:avLst/>
          </a:prstGeom>
          <a:noFill/>
        </p:spPr>
        <p:txBody>
          <a:bodyPr wrap="none" rtlCol="0">
            <a:spAutoFit/>
          </a:bodyPr>
          <a:lstStyle/>
          <a:p>
            <a:r>
              <a:rPr lang="en-US" sz="1100" dirty="0">
                <a:solidFill>
                  <a:schemeClr val="bg1"/>
                </a:solidFill>
              </a:rPr>
              <a:t>Same Digest</a:t>
            </a:r>
          </a:p>
          <a:p>
            <a:pPr algn="ctr"/>
            <a:r>
              <a:rPr lang="en-US" sz="1100" dirty="0">
                <a:solidFill>
                  <a:srgbClr val="92D050"/>
                </a:solidFill>
              </a:rPr>
              <a:t>VERIFIED</a:t>
            </a:r>
            <a:endParaRPr lang="en-IN" sz="1100" dirty="0">
              <a:solidFill>
                <a:srgbClr val="92D050"/>
              </a:solidFill>
            </a:endParaRPr>
          </a:p>
        </p:txBody>
      </p:sp>
      <p:cxnSp>
        <p:nvCxnSpPr>
          <p:cNvPr id="115" name="Connector: Elbow 114">
            <a:extLst>
              <a:ext uri="{FF2B5EF4-FFF2-40B4-BE49-F238E27FC236}">
                <a16:creationId xmlns:a16="http://schemas.microsoft.com/office/drawing/2014/main" id="{B10D3D1F-30D7-8327-5A8A-36663CE10FDD}"/>
              </a:ext>
            </a:extLst>
          </p:cNvPr>
          <p:cNvCxnSpPr>
            <a:cxnSpLocks/>
            <a:stCxn id="111" idx="1"/>
          </p:cNvCxnSpPr>
          <p:nvPr/>
        </p:nvCxnSpPr>
        <p:spPr>
          <a:xfrm rot="10800000">
            <a:off x="5239512" y="5397390"/>
            <a:ext cx="1992990" cy="10241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DD02-78FE-6192-9314-5E488CA42723}"/>
              </a:ext>
            </a:extLst>
          </p:cNvPr>
          <p:cNvSpPr txBox="1"/>
          <p:nvPr/>
        </p:nvSpPr>
        <p:spPr>
          <a:xfrm>
            <a:off x="745973" y="5266585"/>
            <a:ext cx="4493538" cy="430887"/>
          </a:xfrm>
          <a:prstGeom prst="rect">
            <a:avLst/>
          </a:prstGeom>
          <a:noFill/>
        </p:spPr>
        <p:txBody>
          <a:bodyPr wrap="square" rtlCol="0">
            <a:spAutoFit/>
          </a:bodyPr>
          <a:lstStyle/>
          <a:p>
            <a:r>
              <a:rPr lang="en-US" sz="1100" dirty="0">
                <a:solidFill>
                  <a:schemeClr val="bg1"/>
                </a:solidFill>
              </a:rPr>
              <a:t>Now since the transaction is authenticated by both the people, it can be sent to the </a:t>
            </a:r>
            <a:r>
              <a:rPr lang="en-US" sz="1100" dirty="0" err="1">
                <a:solidFill>
                  <a:schemeClr val="bg1"/>
                </a:solidFill>
              </a:rPr>
              <a:t>Mempool</a:t>
            </a:r>
            <a:r>
              <a:rPr lang="en-US" sz="1100" dirty="0">
                <a:solidFill>
                  <a:schemeClr val="bg1"/>
                </a:solidFill>
              </a:rPr>
              <a:t> for confirmation by the miners.</a:t>
            </a:r>
            <a:endParaRPr lang="en-IN" sz="1100" dirty="0">
              <a:solidFill>
                <a:schemeClr val="bg1"/>
              </a:solidFill>
            </a:endParaRPr>
          </a:p>
        </p:txBody>
      </p:sp>
      <p:sp>
        <p:nvSpPr>
          <p:cNvPr id="118" name="Rectangle: Rounded Corners 117">
            <a:extLst>
              <a:ext uri="{FF2B5EF4-FFF2-40B4-BE49-F238E27FC236}">
                <a16:creationId xmlns:a16="http://schemas.microsoft.com/office/drawing/2014/main" id="{F4D2B543-4C67-E4AE-E5A1-F0656B52D929}"/>
              </a:ext>
            </a:extLst>
          </p:cNvPr>
          <p:cNvSpPr/>
          <p:nvPr/>
        </p:nvSpPr>
        <p:spPr>
          <a:xfrm>
            <a:off x="487987" y="1246475"/>
            <a:ext cx="1269240" cy="26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Swaraj’s wallet</a:t>
            </a:r>
            <a:endParaRPr lang="en-IN" sz="1200" dirty="0"/>
          </a:p>
        </p:txBody>
      </p:sp>
      <p:sp>
        <p:nvSpPr>
          <p:cNvPr id="6" name="Rectangle: Rounded Corners 5">
            <a:extLst>
              <a:ext uri="{FF2B5EF4-FFF2-40B4-BE49-F238E27FC236}">
                <a16:creationId xmlns:a16="http://schemas.microsoft.com/office/drawing/2014/main" id="{31226CE5-C454-F1C4-5734-0109FECF18CA}"/>
              </a:ext>
            </a:extLst>
          </p:cNvPr>
          <p:cNvSpPr/>
          <p:nvPr/>
        </p:nvSpPr>
        <p:spPr>
          <a:xfrm>
            <a:off x="3841675" y="1587681"/>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BTC address</a:t>
            </a:r>
            <a:endParaRPr lang="en-IN" sz="1200" dirty="0"/>
          </a:p>
        </p:txBody>
      </p:sp>
      <p:cxnSp>
        <p:nvCxnSpPr>
          <p:cNvPr id="7" name="Straight Arrow Connector 6">
            <a:extLst>
              <a:ext uri="{FF2B5EF4-FFF2-40B4-BE49-F238E27FC236}">
                <a16:creationId xmlns:a16="http://schemas.microsoft.com/office/drawing/2014/main" id="{C1B45001-A90B-4B93-0DDF-F6686518C38A}"/>
              </a:ext>
            </a:extLst>
          </p:cNvPr>
          <p:cNvCxnSpPr>
            <a:cxnSpLocks/>
          </p:cNvCxnSpPr>
          <p:nvPr/>
        </p:nvCxnSpPr>
        <p:spPr>
          <a:xfrm>
            <a:off x="5135570" y="1732599"/>
            <a:ext cx="654582" cy="1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43CD6530-12BE-2990-D5DF-4D1686DEC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8695" y="1169503"/>
            <a:ext cx="925975" cy="925975"/>
          </a:xfrm>
          <a:prstGeom prst="rect">
            <a:avLst/>
          </a:prstGeom>
        </p:spPr>
      </p:pic>
      <p:cxnSp>
        <p:nvCxnSpPr>
          <p:cNvPr id="8" name="Connector: Elbow 7">
            <a:extLst>
              <a:ext uri="{FF2B5EF4-FFF2-40B4-BE49-F238E27FC236}">
                <a16:creationId xmlns:a16="http://schemas.microsoft.com/office/drawing/2014/main" id="{3430FAE2-AEBA-4782-E610-F4EBBEAAD7F7}"/>
              </a:ext>
            </a:extLst>
          </p:cNvPr>
          <p:cNvCxnSpPr>
            <a:cxnSpLocks/>
            <a:stCxn id="64" idx="0"/>
            <a:endCxn id="48" idx="3"/>
          </p:cNvCxnSpPr>
          <p:nvPr/>
        </p:nvCxnSpPr>
        <p:spPr>
          <a:xfrm rot="5400000" flipH="1" flipV="1">
            <a:off x="6742436" y="2094139"/>
            <a:ext cx="1243918" cy="927847"/>
          </a:xfrm>
          <a:prstGeom prst="bentConnector4">
            <a:avLst>
              <a:gd name="adj1" fmla="val 43568"/>
              <a:gd name="adj2" fmla="val 1246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7A28437-946F-9C02-C74E-C1BC7D73C446}"/>
              </a:ext>
            </a:extLst>
          </p:cNvPr>
          <p:cNvCxnSpPr>
            <a:cxnSpLocks/>
          </p:cNvCxnSpPr>
          <p:nvPr/>
        </p:nvCxnSpPr>
        <p:spPr>
          <a:xfrm rot="16200000" flipH="1">
            <a:off x="9974311" y="2089234"/>
            <a:ext cx="708674" cy="6502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B721235-A744-825B-6884-1AF43E33FCFC}"/>
              </a:ext>
            </a:extLst>
          </p:cNvPr>
          <p:cNvSpPr txBox="1"/>
          <p:nvPr/>
        </p:nvSpPr>
        <p:spPr>
          <a:xfrm>
            <a:off x="10011682" y="2064018"/>
            <a:ext cx="803425" cy="261610"/>
          </a:xfrm>
          <a:prstGeom prst="rect">
            <a:avLst/>
          </a:prstGeom>
          <a:noFill/>
        </p:spPr>
        <p:txBody>
          <a:bodyPr wrap="none" rtlCol="0">
            <a:spAutoFit/>
          </a:bodyPr>
          <a:lstStyle/>
          <a:p>
            <a:r>
              <a:rPr lang="en-US" sz="1100" dirty="0">
                <a:solidFill>
                  <a:schemeClr val="bg1"/>
                </a:solidFill>
              </a:rPr>
              <a:t>Separation</a:t>
            </a:r>
            <a:endParaRPr lang="en-IN" sz="1100" dirty="0">
              <a:solidFill>
                <a:schemeClr val="bg1"/>
              </a:solidFill>
            </a:endParaRPr>
          </a:p>
        </p:txBody>
      </p:sp>
    </p:spTree>
    <p:extLst>
      <p:ext uri="{BB962C8B-B14F-4D97-AF65-F5344CB8AC3E}">
        <p14:creationId xmlns:p14="http://schemas.microsoft.com/office/powerpoint/2010/main" val="8605136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 calcmode="lin" valueType="num">
                                      <p:cBhvr>
                                        <p:cTn id="12" dur="500" fill="hold"/>
                                        <p:tgtEl>
                                          <p:spTgt spid="118"/>
                                        </p:tgtEl>
                                        <p:attrNameLst>
                                          <p:attrName>ppt_w</p:attrName>
                                        </p:attrNameLst>
                                      </p:cBhvr>
                                      <p:tavLst>
                                        <p:tav tm="0">
                                          <p:val>
                                            <p:fltVal val="0"/>
                                          </p:val>
                                        </p:tav>
                                        <p:tav tm="100000">
                                          <p:val>
                                            <p:strVal val="#ppt_w"/>
                                          </p:val>
                                        </p:tav>
                                      </p:tavLst>
                                    </p:anim>
                                    <p:anim calcmode="lin" valueType="num">
                                      <p:cBhvr>
                                        <p:cTn id="13" dur="500" fill="hold"/>
                                        <p:tgtEl>
                                          <p:spTgt spid="118"/>
                                        </p:tgtEl>
                                        <p:attrNameLst>
                                          <p:attrName>ppt_h</p:attrName>
                                        </p:attrNameLst>
                                      </p:cBhvr>
                                      <p:tavLst>
                                        <p:tav tm="0">
                                          <p:val>
                                            <p:fltVal val="0"/>
                                          </p:val>
                                        </p:tav>
                                        <p:tav tm="100000">
                                          <p:val>
                                            <p:strVal val="#ppt_h"/>
                                          </p:val>
                                        </p:tav>
                                      </p:tavLst>
                                    </p:anim>
                                    <p:animEffect transition="in" filter="fade">
                                      <p:cBhvr>
                                        <p:cTn id="14" dur="500"/>
                                        <p:tgtEl>
                                          <p:spTgt spid="118"/>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ppt_w</p:attrName>
                                        </p:attrNameLst>
                                      </p:cBhvr>
                                      <p:tavLst>
                                        <p:tav tm="0">
                                          <p:val>
                                            <p:fltVal val="0"/>
                                          </p:val>
                                        </p:tav>
                                        <p:tav tm="100000">
                                          <p:val>
                                            <p:strVal val="#ppt_w"/>
                                          </p:val>
                                        </p:tav>
                                      </p:tavLst>
                                    </p:anim>
                                    <p:anim calcmode="lin" valueType="num">
                                      <p:cBhvr>
                                        <p:cTn id="38" dur="500" fill="hold"/>
                                        <p:tgtEl>
                                          <p:spTgt spid="75"/>
                                        </p:tgtEl>
                                        <p:attrNameLst>
                                          <p:attrName>ppt_h</p:attrName>
                                        </p:attrNameLst>
                                      </p:cBhvr>
                                      <p:tavLst>
                                        <p:tav tm="0">
                                          <p:val>
                                            <p:fltVal val="0"/>
                                          </p:val>
                                        </p:tav>
                                        <p:tav tm="100000">
                                          <p:val>
                                            <p:strVal val="#ppt_h"/>
                                          </p:val>
                                        </p:tav>
                                      </p:tavLst>
                                    </p:anim>
                                    <p:animEffect transition="in" filter="fade">
                                      <p:cBhvr>
                                        <p:cTn id="39" dur="500"/>
                                        <p:tgtEl>
                                          <p:spTgt spid="75"/>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500"/>
                                        <p:tgtEl>
                                          <p:spTgt spid="60"/>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left)">
                                      <p:cBhvr>
                                        <p:cTn id="68" dur="500"/>
                                        <p:tgtEl>
                                          <p:spTgt spid="6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up)">
                                      <p:cBhvr>
                                        <p:cTn id="73" dur="500"/>
                                        <p:tgtEl>
                                          <p:spTgt spid="38"/>
                                        </p:tgtEl>
                                      </p:cBhvr>
                                    </p:animEffect>
                                  </p:childTnLst>
                                </p:cTn>
                              </p:par>
                              <p:par>
                                <p:cTn id="74" presetID="22" presetClass="entr" presetSubtype="1"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up)">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ipe(up)">
                                      <p:cBhvr>
                                        <p:cTn id="81" dur="500"/>
                                        <p:tgtEl>
                                          <p:spTgt spid="39"/>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up)">
                                      <p:cBhvr>
                                        <p:cTn id="84" dur="500"/>
                                        <p:tgtEl>
                                          <p:spTgt spid="8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wipe(left)">
                                      <p:cBhvr>
                                        <p:cTn id="89" dur="500"/>
                                        <p:tgtEl>
                                          <p:spTgt spid="44"/>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ipe(left)">
                                      <p:cBhvr>
                                        <p:cTn id="97" dur="500"/>
                                        <p:tgtEl>
                                          <p:spTgt spid="6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down)">
                                      <p:cBhvr>
                                        <p:cTn id="102" dur="500"/>
                                        <p:tgtEl>
                                          <p:spTgt spid="8"/>
                                        </p:tgtEl>
                                      </p:cBhvr>
                                    </p:animEffect>
                                  </p:childTnLst>
                                </p:cTn>
                              </p:par>
                            </p:childTnLst>
                          </p:cTn>
                        </p:par>
                        <p:par>
                          <p:cTn id="103" fill="hold">
                            <p:stCondLst>
                              <p:cond delay="500"/>
                            </p:stCondLst>
                            <p:childTnLst>
                              <p:par>
                                <p:cTn id="104" presetID="22" presetClass="entr" presetSubtype="2" fill="hold" grpId="0" nodeType="after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right)">
                                      <p:cBhvr>
                                        <p:cTn id="106" dur="500"/>
                                        <p:tgtEl>
                                          <p:spTgt spid="4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wipe(left)">
                                      <p:cBhvr>
                                        <p:cTn id="111" dur="500"/>
                                        <p:tgtEl>
                                          <p:spTgt spid="57"/>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left)">
                                      <p:cBhvr>
                                        <p:cTn id="114" dur="500"/>
                                        <p:tgtEl>
                                          <p:spTgt spid="63"/>
                                        </p:tgtEl>
                                      </p:cBhvr>
                                    </p:animEffect>
                                  </p:childTnLst>
                                </p:cTn>
                              </p:par>
                            </p:childTnLst>
                          </p:cTn>
                        </p:par>
                        <p:par>
                          <p:cTn id="115" fill="hold">
                            <p:stCondLst>
                              <p:cond delay="500"/>
                            </p:stCondLst>
                            <p:childTnLst>
                              <p:par>
                                <p:cTn id="116" presetID="53" presetClass="entr" presetSubtype="16" fill="hold" grpId="0" nodeType="afterEffect">
                                  <p:stCondLst>
                                    <p:cond delay="0"/>
                                  </p:stCondLst>
                                  <p:childTnLst>
                                    <p:set>
                                      <p:cBhvr>
                                        <p:cTn id="117" dur="1" fill="hold">
                                          <p:stCondLst>
                                            <p:cond delay="0"/>
                                          </p:stCondLst>
                                        </p:cTn>
                                        <p:tgtEl>
                                          <p:spTgt spid="70"/>
                                        </p:tgtEl>
                                        <p:attrNameLst>
                                          <p:attrName>style.visibility</p:attrName>
                                        </p:attrNameLst>
                                      </p:cBhvr>
                                      <p:to>
                                        <p:strVal val="visible"/>
                                      </p:to>
                                    </p:set>
                                    <p:anim calcmode="lin" valueType="num">
                                      <p:cBhvr>
                                        <p:cTn id="118" dur="500" fill="hold"/>
                                        <p:tgtEl>
                                          <p:spTgt spid="70"/>
                                        </p:tgtEl>
                                        <p:attrNameLst>
                                          <p:attrName>ppt_w</p:attrName>
                                        </p:attrNameLst>
                                      </p:cBhvr>
                                      <p:tavLst>
                                        <p:tav tm="0">
                                          <p:val>
                                            <p:fltVal val="0"/>
                                          </p:val>
                                        </p:tav>
                                        <p:tav tm="100000">
                                          <p:val>
                                            <p:strVal val="#ppt_w"/>
                                          </p:val>
                                        </p:tav>
                                      </p:tavLst>
                                    </p:anim>
                                    <p:anim calcmode="lin" valueType="num">
                                      <p:cBhvr>
                                        <p:cTn id="119" dur="500" fill="hold"/>
                                        <p:tgtEl>
                                          <p:spTgt spid="70"/>
                                        </p:tgtEl>
                                        <p:attrNameLst>
                                          <p:attrName>ppt_h</p:attrName>
                                        </p:attrNameLst>
                                      </p:cBhvr>
                                      <p:tavLst>
                                        <p:tav tm="0">
                                          <p:val>
                                            <p:fltVal val="0"/>
                                          </p:val>
                                        </p:tav>
                                        <p:tav tm="100000">
                                          <p:val>
                                            <p:strVal val="#ppt_h"/>
                                          </p:val>
                                        </p:tav>
                                      </p:tavLst>
                                    </p:anim>
                                    <p:animEffect transition="in" filter="fade">
                                      <p:cBhvr>
                                        <p:cTn id="120" dur="500"/>
                                        <p:tgtEl>
                                          <p:spTgt spid="7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wipe(left)">
                                      <p:cBhvr>
                                        <p:cTn id="125" dur="500"/>
                                        <p:tgtEl>
                                          <p:spTgt spid="7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6"/>
                                        </p:tgtEl>
                                        <p:attrNameLst>
                                          <p:attrName>style.visibility</p:attrName>
                                        </p:attrNameLst>
                                      </p:cBhvr>
                                      <p:to>
                                        <p:strVal val="visible"/>
                                      </p:to>
                                    </p:set>
                                    <p:animEffect transition="in" filter="wipe(left)">
                                      <p:cBhvr>
                                        <p:cTn id="130" dur="500"/>
                                        <p:tgtEl>
                                          <p:spTgt spid="7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wipe(up)">
                                      <p:cBhvr>
                                        <p:cTn id="135" dur="500"/>
                                        <p:tgtEl>
                                          <p:spTgt spid="16"/>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17"/>
                                        </p:tgtEl>
                                        <p:attrNameLst>
                                          <p:attrName>style.visibility</p:attrName>
                                        </p:attrNameLst>
                                      </p:cBhvr>
                                      <p:to>
                                        <p:strVal val="visible"/>
                                      </p:to>
                                    </p:set>
                                    <p:animEffect transition="in" filter="wipe(up)">
                                      <p:cBhvr>
                                        <p:cTn id="138" dur="500"/>
                                        <p:tgtEl>
                                          <p:spTgt spid="17"/>
                                        </p:tgtEl>
                                      </p:cBhvr>
                                    </p:animEffect>
                                  </p:childTnLst>
                                </p:cTn>
                              </p:par>
                              <p:par>
                                <p:cTn id="139" presetID="22" presetClass="entr" presetSubtype="1" fill="hold" nodeType="with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up)">
                                      <p:cBhvr>
                                        <p:cTn id="141" dur="500"/>
                                        <p:tgtEl>
                                          <p:spTgt spid="78"/>
                                        </p:tgtEl>
                                      </p:cBhvr>
                                    </p:animEffect>
                                  </p:childTnLst>
                                </p:cTn>
                              </p:par>
                            </p:childTnLst>
                          </p:cTn>
                        </p:par>
                        <p:par>
                          <p:cTn id="142" fill="hold">
                            <p:stCondLst>
                              <p:cond delay="500"/>
                            </p:stCondLst>
                            <p:childTnLst>
                              <p:par>
                                <p:cTn id="143" presetID="22" presetClass="entr" presetSubtype="1" fill="hold" grpId="0" nodeType="afterEffect">
                                  <p:stCondLst>
                                    <p:cond delay="0"/>
                                  </p:stCondLst>
                                  <p:childTnLst>
                                    <p:set>
                                      <p:cBhvr>
                                        <p:cTn id="144" dur="1" fill="hold">
                                          <p:stCondLst>
                                            <p:cond delay="0"/>
                                          </p:stCondLst>
                                        </p:cTn>
                                        <p:tgtEl>
                                          <p:spTgt spid="84"/>
                                        </p:tgtEl>
                                        <p:attrNameLst>
                                          <p:attrName>style.visibility</p:attrName>
                                        </p:attrNameLst>
                                      </p:cBhvr>
                                      <p:to>
                                        <p:strVal val="visible"/>
                                      </p:to>
                                    </p:set>
                                    <p:animEffect transition="in" filter="wipe(up)">
                                      <p:cBhvr>
                                        <p:cTn id="145" dur="500"/>
                                        <p:tgtEl>
                                          <p:spTgt spid="84"/>
                                        </p:tgtEl>
                                      </p:cBhvr>
                                    </p:animEffect>
                                  </p:childTnLst>
                                </p:cTn>
                              </p:par>
                            </p:childTnLst>
                          </p:cTn>
                        </p:par>
                        <p:par>
                          <p:cTn id="146" fill="hold">
                            <p:stCondLst>
                              <p:cond delay="1000"/>
                            </p:stCondLst>
                            <p:childTnLst>
                              <p:par>
                                <p:cTn id="147" presetID="22" presetClass="entr" presetSubtype="1" fill="hold" grpId="0" nodeType="afterEffect">
                                  <p:stCondLst>
                                    <p:cond delay="0"/>
                                  </p:stCondLst>
                                  <p:childTnLst>
                                    <p:set>
                                      <p:cBhvr>
                                        <p:cTn id="148" dur="1" fill="hold">
                                          <p:stCondLst>
                                            <p:cond delay="0"/>
                                          </p:stCondLst>
                                        </p:cTn>
                                        <p:tgtEl>
                                          <p:spTgt spid="83"/>
                                        </p:tgtEl>
                                        <p:attrNameLst>
                                          <p:attrName>style.visibility</p:attrName>
                                        </p:attrNameLst>
                                      </p:cBhvr>
                                      <p:to>
                                        <p:strVal val="visible"/>
                                      </p:to>
                                    </p:set>
                                    <p:animEffect transition="in" filter="wipe(up)">
                                      <p:cBhvr>
                                        <p:cTn id="149" dur="500"/>
                                        <p:tgtEl>
                                          <p:spTgt spid="83"/>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92"/>
                                        </p:tgtEl>
                                        <p:attrNameLst>
                                          <p:attrName>style.visibility</p:attrName>
                                        </p:attrNameLst>
                                      </p:cBhvr>
                                      <p:to>
                                        <p:strVal val="visible"/>
                                      </p:to>
                                    </p:set>
                                    <p:animEffect transition="in" filter="wipe(up)">
                                      <p:cBhvr>
                                        <p:cTn id="154" dur="500"/>
                                        <p:tgtEl>
                                          <p:spTgt spid="92"/>
                                        </p:tgtEl>
                                      </p:cBhvr>
                                    </p:animEffect>
                                  </p:childTnLst>
                                </p:cTn>
                              </p:par>
                              <p:par>
                                <p:cTn id="155" presetID="22" presetClass="entr" presetSubtype="1" fill="hold" grpId="0" nodeType="withEffect">
                                  <p:stCondLst>
                                    <p:cond delay="0"/>
                                  </p:stCondLst>
                                  <p:childTnLst>
                                    <p:set>
                                      <p:cBhvr>
                                        <p:cTn id="156" dur="1" fill="hold">
                                          <p:stCondLst>
                                            <p:cond delay="0"/>
                                          </p:stCondLst>
                                        </p:cTn>
                                        <p:tgtEl>
                                          <p:spTgt spid="95"/>
                                        </p:tgtEl>
                                        <p:attrNameLst>
                                          <p:attrName>style.visibility</p:attrName>
                                        </p:attrNameLst>
                                      </p:cBhvr>
                                      <p:to>
                                        <p:strVal val="visible"/>
                                      </p:to>
                                    </p:set>
                                    <p:animEffect transition="in" filter="wipe(up)">
                                      <p:cBhvr>
                                        <p:cTn id="157" dur="500"/>
                                        <p:tgtEl>
                                          <p:spTgt spid="95"/>
                                        </p:tgtEl>
                                      </p:cBhvr>
                                    </p:animEffect>
                                  </p:childTnLst>
                                </p:cTn>
                              </p:par>
                              <p:par>
                                <p:cTn id="158" presetID="22" presetClass="entr" presetSubtype="1" fill="hold" nodeType="withEffect">
                                  <p:stCondLst>
                                    <p:cond delay="0"/>
                                  </p:stCondLst>
                                  <p:childTnLst>
                                    <p:set>
                                      <p:cBhvr>
                                        <p:cTn id="159" dur="1" fill="hold">
                                          <p:stCondLst>
                                            <p:cond delay="0"/>
                                          </p:stCondLst>
                                        </p:cTn>
                                        <p:tgtEl>
                                          <p:spTgt spid="85"/>
                                        </p:tgtEl>
                                        <p:attrNameLst>
                                          <p:attrName>style.visibility</p:attrName>
                                        </p:attrNameLst>
                                      </p:cBhvr>
                                      <p:to>
                                        <p:strVal val="visible"/>
                                      </p:to>
                                    </p:set>
                                    <p:animEffect transition="in" filter="wipe(up)">
                                      <p:cBhvr>
                                        <p:cTn id="160" dur="500"/>
                                        <p:tgtEl>
                                          <p:spTgt spid="85"/>
                                        </p:tgtEl>
                                      </p:cBhvr>
                                    </p:animEffect>
                                  </p:childTnLst>
                                </p:cTn>
                              </p:par>
                              <p:par>
                                <p:cTn id="161" presetID="22" presetClass="entr" presetSubtype="1"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animEffect transition="in" filter="wipe(up)">
                                      <p:cBhvr>
                                        <p:cTn id="163" dur="500"/>
                                        <p:tgtEl>
                                          <p:spTgt spid="86"/>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89"/>
                                        </p:tgtEl>
                                        <p:attrNameLst>
                                          <p:attrName>style.visibility</p:attrName>
                                        </p:attrNameLst>
                                      </p:cBhvr>
                                      <p:to>
                                        <p:strVal val="visible"/>
                                      </p:to>
                                    </p:set>
                                    <p:animEffect transition="in" filter="wipe(up)">
                                      <p:cBhvr>
                                        <p:cTn id="168" dur="500"/>
                                        <p:tgtEl>
                                          <p:spTgt spid="89"/>
                                        </p:tgtEl>
                                      </p:cBhvr>
                                    </p:animEffect>
                                  </p:childTnLst>
                                </p:cTn>
                              </p:par>
                              <p:par>
                                <p:cTn id="169" presetID="22" presetClass="entr" presetSubtype="1" fill="hold" grpId="0" nodeType="withEffect">
                                  <p:stCondLst>
                                    <p:cond delay="0"/>
                                  </p:stCondLst>
                                  <p:childTnLst>
                                    <p:set>
                                      <p:cBhvr>
                                        <p:cTn id="170" dur="1" fill="hold">
                                          <p:stCondLst>
                                            <p:cond delay="0"/>
                                          </p:stCondLst>
                                        </p:cTn>
                                        <p:tgtEl>
                                          <p:spTgt spid="96"/>
                                        </p:tgtEl>
                                        <p:attrNameLst>
                                          <p:attrName>style.visibility</p:attrName>
                                        </p:attrNameLst>
                                      </p:cBhvr>
                                      <p:to>
                                        <p:strVal val="visible"/>
                                      </p:to>
                                    </p:set>
                                    <p:animEffect transition="in" filter="wipe(up)">
                                      <p:cBhvr>
                                        <p:cTn id="171" dur="500"/>
                                        <p:tgtEl>
                                          <p:spTgt spid="96"/>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98"/>
                                        </p:tgtEl>
                                        <p:attrNameLst>
                                          <p:attrName>style.visibility</p:attrName>
                                        </p:attrNameLst>
                                      </p:cBhvr>
                                      <p:to>
                                        <p:strVal val="visible"/>
                                      </p:to>
                                    </p:set>
                                    <p:anim calcmode="lin" valueType="num">
                                      <p:cBhvr>
                                        <p:cTn id="174" dur="500" fill="hold"/>
                                        <p:tgtEl>
                                          <p:spTgt spid="98"/>
                                        </p:tgtEl>
                                        <p:attrNameLst>
                                          <p:attrName>ppt_w</p:attrName>
                                        </p:attrNameLst>
                                      </p:cBhvr>
                                      <p:tavLst>
                                        <p:tav tm="0">
                                          <p:val>
                                            <p:fltVal val="0"/>
                                          </p:val>
                                        </p:tav>
                                        <p:tav tm="100000">
                                          <p:val>
                                            <p:strVal val="#ppt_w"/>
                                          </p:val>
                                        </p:tav>
                                      </p:tavLst>
                                    </p:anim>
                                    <p:anim calcmode="lin" valueType="num">
                                      <p:cBhvr>
                                        <p:cTn id="175" dur="500" fill="hold"/>
                                        <p:tgtEl>
                                          <p:spTgt spid="98"/>
                                        </p:tgtEl>
                                        <p:attrNameLst>
                                          <p:attrName>ppt_h</p:attrName>
                                        </p:attrNameLst>
                                      </p:cBhvr>
                                      <p:tavLst>
                                        <p:tav tm="0">
                                          <p:val>
                                            <p:fltVal val="0"/>
                                          </p:val>
                                        </p:tav>
                                        <p:tav tm="100000">
                                          <p:val>
                                            <p:strVal val="#ppt_h"/>
                                          </p:val>
                                        </p:tav>
                                      </p:tavLst>
                                    </p:anim>
                                    <p:animEffect transition="in" filter="fade">
                                      <p:cBhvr>
                                        <p:cTn id="176" dur="500"/>
                                        <p:tgtEl>
                                          <p:spTgt spid="98"/>
                                        </p:tgtEl>
                                      </p:cBhvr>
                                    </p:animEffect>
                                  </p:childTnLst>
                                </p:cTn>
                              </p:par>
                              <p:par>
                                <p:cTn id="177" presetID="53" presetClass="entr" presetSubtype="16"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 calcmode="lin" valueType="num">
                                      <p:cBhvr>
                                        <p:cTn id="179" dur="500" fill="hold"/>
                                        <p:tgtEl>
                                          <p:spTgt spid="90"/>
                                        </p:tgtEl>
                                        <p:attrNameLst>
                                          <p:attrName>ppt_w</p:attrName>
                                        </p:attrNameLst>
                                      </p:cBhvr>
                                      <p:tavLst>
                                        <p:tav tm="0">
                                          <p:val>
                                            <p:fltVal val="0"/>
                                          </p:val>
                                        </p:tav>
                                        <p:tav tm="100000">
                                          <p:val>
                                            <p:strVal val="#ppt_w"/>
                                          </p:val>
                                        </p:tav>
                                      </p:tavLst>
                                    </p:anim>
                                    <p:anim calcmode="lin" valueType="num">
                                      <p:cBhvr>
                                        <p:cTn id="180" dur="500" fill="hold"/>
                                        <p:tgtEl>
                                          <p:spTgt spid="90"/>
                                        </p:tgtEl>
                                        <p:attrNameLst>
                                          <p:attrName>ppt_h</p:attrName>
                                        </p:attrNameLst>
                                      </p:cBhvr>
                                      <p:tavLst>
                                        <p:tav tm="0">
                                          <p:val>
                                            <p:fltVal val="0"/>
                                          </p:val>
                                        </p:tav>
                                        <p:tav tm="100000">
                                          <p:val>
                                            <p:strVal val="#ppt_h"/>
                                          </p:val>
                                        </p:tav>
                                      </p:tavLst>
                                    </p:anim>
                                    <p:animEffect transition="in" filter="fade">
                                      <p:cBhvr>
                                        <p:cTn id="181" dur="500"/>
                                        <p:tgtEl>
                                          <p:spTgt spid="90"/>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nodeType="clickEffect">
                                  <p:stCondLst>
                                    <p:cond delay="0"/>
                                  </p:stCondLst>
                                  <p:childTnLst>
                                    <p:set>
                                      <p:cBhvr>
                                        <p:cTn id="185" dur="1" fill="hold">
                                          <p:stCondLst>
                                            <p:cond delay="0"/>
                                          </p:stCondLst>
                                        </p:cTn>
                                        <p:tgtEl>
                                          <p:spTgt spid="108"/>
                                        </p:tgtEl>
                                        <p:attrNameLst>
                                          <p:attrName>style.visibility</p:attrName>
                                        </p:attrNameLst>
                                      </p:cBhvr>
                                      <p:to>
                                        <p:strVal val="visible"/>
                                      </p:to>
                                    </p:set>
                                    <p:anim calcmode="lin" valueType="num">
                                      <p:cBhvr>
                                        <p:cTn id="186" dur="500" fill="hold"/>
                                        <p:tgtEl>
                                          <p:spTgt spid="108"/>
                                        </p:tgtEl>
                                        <p:attrNameLst>
                                          <p:attrName>ppt_w</p:attrName>
                                        </p:attrNameLst>
                                      </p:cBhvr>
                                      <p:tavLst>
                                        <p:tav tm="0">
                                          <p:val>
                                            <p:fltVal val="0"/>
                                          </p:val>
                                        </p:tav>
                                        <p:tav tm="100000">
                                          <p:val>
                                            <p:strVal val="#ppt_w"/>
                                          </p:val>
                                        </p:tav>
                                      </p:tavLst>
                                    </p:anim>
                                    <p:anim calcmode="lin" valueType="num">
                                      <p:cBhvr>
                                        <p:cTn id="187" dur="500" fill="hold"/>
                                        <p:tgtEl>
                                          <p:spTgt spid="108"/>
                                        </p:tgtEl>
                                        <p:attrNameLst>
                                          <p:attrName>ppt_h</p:attrName>
                                        </p:attrNameLst>
                                      </p:cBhvr>
                                      <p:tavLst>
                                        <p:tav tm="0">
                                          <p:val>
                                            <p:fltVal val="0"/>
                                          </p:val>
                                        </p:tav>
                                        <p:tav tm="100000">
                                          <p:val>
                                            <p:strVal val="#ppt_h"/>
                                          </p:val>
                                        </p:tav>
                                      </p:tavLst>
                                    </p:anim>
                                    <p:animEffect transition="in" filter="fade">
                                      <p:cBhvr>
                                        <p:cTn id="188" dur="500"/>
                                        <p:tgtEl>
                                          <p:spTgt spid="108"/>
                                        </p:tgtEl>
                                      </p:cBhvr>
                                    </p:animEffect>
                                  </p:childTnLst>
                                </p:cTn>
                              </p:par>
                            </p:childTnLst>
                          </p:cTn>
                        </p:par>
                      </p:childTnLst>
                    </p:cTn>
                  </p:par>
                  <p:par>
                    <p:cTn id="189" fill="hold">
                      <p:stCondLst>
                        <p:cond delay="indefinite"/>
                      </p:stCondLst>
                      <p:childTnLst>
                        <p:par>
                          <p:cTn id="190" fill="hold">
                            <p:stCondLst>
                              <p:cond delay="0"/>
                            </p:stCondLst>
                            <p:childTnLst>
                              <p:par>
                                <p:cTn id="191" presetID="53" presetClass="entr" presetSubtype="16" fill="hold" grpId="0" nodeType="clickEffect">
                                  <p:stCondLst>
                                    <p:cond delay="0"/>
                                  </p:stCondLst>
                                  <p:childTnLst>
                                    <p:set>
                                      <p:cBhvr>
                                        <p:cTn id="192" dur="1" fill="hold">
                                          <p:stCondLst>
                                            <p:cond delay="0"/>
                                          </p:stCondLst>
                                        </p:cTn>
                                        <p:tgtEl>
                                          <p:spTgt spid="112"/>
                                        </p:tgtEl>
                                        <p:attrNameLst>
                                          <p:attrName>style.visibility</p:attrName>
                                        </p:attrNameLst>
                                      </p:cBhvr>
                                      <p:to>
                                        <p:strVal val="visible"/>
                                      </p:to>
                                    </p:set>
                                    <p:anim calcmode="lin" valueType="num">
                                      <p:cBhvr>
                                        <p:cTn id="193" dur="500" fill="hold"/>
                                        <p:tgtEl>
                                          <p:spTgt spid="112"/>
                                        </p:tgtEl>
                                        <p:attrNameLst>
                                          <p:attrName>ppt_w</p:attrName>
                                        </p:attrNameLst>
                                      </p:cBhvr>
                                      <p:tavLst>
                                        <p:tav tm="0">
                                          <p:val>
                                            <p:fltVal val="0"/>
                                          </p:val>
                                        </p:tav>
                                        <p:tav tm="100000">
                                          <p:val>
                                            <p:strVal val="#ppt_w"/>
                                          </p:val>
                                        </p:tav>
                                      </p:tavLst>
                                    </p:anim>
                                    <p:anim calcmode="lin" valueType="num">
                                      <p:cBhvr>
                                        <p:cTn id="194" dur="500" fill="hold"/>
                                        <p:tgtEl>
                                          <p:spTgt spid="112"/>
                                        </p:tgtEl>
                                        <p:attrNameLst>
                                          <p:attrName>ppt_h</p:attrName>
                                        </p:attrNameLst>
                                      </p:cBhvr>
                                      <p:tavLst>
                                        <p:tav tm="0">
                                          <p:val>
                                            <p:fltVal val="0"/>
                                          </p:val>
                                        </p:tav>
                                        <p:tav tm="100000">
                                          <p:val>
                                            <p:strVal val="#ppt_h"/>
                                          </p:val>
                                        </p:tav>
                                      </p:tavLst>
                                    </p:anim>
                                    <p:animEffect transition="in" filter="fade">
                                      <p:cBhvr>
                                        <p:cTn id="195" dur="500"/>
                                        <p:tgtEl>
                                          <p:spTgt spid="112"/>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fade">
                                      <p:cBhvr>
                                        <p:cTn id="200" dur="500"/>
                                        <p:tgtEl>
                                          <p:spTgt spid="111"/>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2" fill="hold" nodeType="clickEffect">
                                  <p:stCondLst>
                                    <p:cond delay="0"/>
                                  </p:stCondLst>
                                  <p:childTnLst>
                                    <p:set>
                                      <p:cBhvr>
                                        <p:cTn id="204" dur="1" fill="hold">
                                          <p:stCondLst>
                                            <p:cond delay="0"/>
                                          </p:stCondLst>
                                        </p:cTn>
                                        <p:tgtEl>
                                          <p:spTgt spid="115"/>
                                        </p:tgtEl>
                                        <p:attrNameLst>
                                          <p:attrName>style.visibility</p:attrName>
                                        </p:attrNameLst>
                                      </p:cBhvr>
                                      <p:to>
                                        <p:strVal val="visible"/>
                                      </p:to>
                                    </p:set>
                                    <p:animEffect transition="in" filter="wipe(right)">
                                      <p:cBhvr>
                                        <p:cTn id="205" dur="500"/>
                                        <p:tgtEl>
                                          <p:spTgt spid="115"/>
                                        </p:tgtEl>
                                      </p:cBhvr>
                                    </p:animEffect>
                                  </p:childTnLst>
                                </p:cTn>
                              </p:par>
                              <p:par>
                                <p:cTn id="206" presetID="22" presetClass="entr" presetSubtype="2" fill="hold" grpId="0" nodeType="withEffect">
                                  <p:stCondLst>
                                    <p:cond delay="0"/>
                                  </p:stCondLst>
                                  <p:childTnLst>
                                    <p:set>
                                      <p:cBhvr>
                                        <p:cTn id="207" dur="1" fill="hold">
                                          <p:stCondLst>
                                            <p:cond delay="0"/>
                                          </p:stCondLst>
                                        </p:cTn>
                                        <p:tgtEl>
                                          <p:spTgt spid="117"/>
                                        </p:tgtEl>
                                        <p:attrNameLst>
                                          <p:attrName>style.visibility</p:attrName>
                                        </p:attrNameLst>
                                      </p:cBhvr>
                                      <p:to>
                                        <p:strVal val="visible"/>
                                      </p:to>
                                    </p:set>
                                    <p:animEffect transition="in" filter="wipe(right)">
                                      <p:cBhvr>
                                        <p:cTn id="20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9" grpId="0" animBg="1"/>
      <p:bldP spid="20" grpId="0" animBg="1"/>
      <p:bldP spid="38" grpId="0"/>
      <p:bldP spid="39" grpId="0" animBg="1"/>
      <p:bldP spid="46" grpId="0"/>
      <p:bldP spid="48" grpId="0" animBg="1"/>
      <p:bldP spid="60" grpId="0"/>
      <p:bldP spid="62" grpId="0" animBg="1"/>
      <p:bldP spid="63" grpId="0" animBg="1"/>
      <p:bldP spid="64" grpId="0" animBg="1"/>
      <p:bldP spid="70" grpId="0"/>
      <p:bldP spid="75" grpId="0" animBg="1"/>
      <p:bldP spid="76" grpId="0"/>
      <p:bldP spid="83" grpId="0" animBg="1"/>
      <p:bldP spid="84" grpId="0" animBg="1"/>
      <p:bldP spid="86" grpId="0"/>
      <p:bldP spid="87" grpId="0"/>
      <p:bldP spid="89" grpId="0" animBg="1"/>
      <p:bldP spid="90" grpId="0"/>
      <p:bldP spid="95" grpId="0"/>
      <p:bldP spid="96" grpId="0" animBg="1"/>
      <p:bldP spid="98" grpId="0"/>
      <p:bldP spid="111" grpId="0"/>
      <p:bldP spid="112" grpId="0"/>
      <p:bldP spid="117" grpId="0"/>
      <p:bldP spid="118" grpId="0" animBg="1"/>
      <p:bldP spid="6"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29E29D-AF1B-91BF-0C7D-2CFA011983E9}"/>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l="8927" r="8927"/>
          <a:stretch/>
        </p:blipFill>
        <p:spPr>
          <a:xfrm>
            <a:off x="-170" y="10"/>
            <a:ext cx="8450317" cy="6857990"/>
          </a:xfrm>
          <a:prstGeom prst="rect">
            <a:avLst/>
          </a:prstGeom>
        </p:spPr>
      </p:pic>
      <p:sp>
        <p:nvSpPr>
          <p:cNvPr id="2" name="Title 1">
            <a:extLst>
              <a:ext uri="{FF2B5EF4-FFF2-40B4-BE49-F238E27FC236}">
                <a16:creationId xmlns:a16="http://schemas.microsoft.com/office/drawing/2014/main" id="{E1C69752-BBF1-82C0-61DD-9FA65E55F293}"/>
              </a:ext>
            </a:extLst>
          </p:cNvPr>
          <p:cNvSpPr>
            <a:spLocks noGrp="1"/>
          </p:cNvSpPr>
          <p:nvPr>
            <p:ph type="ctrTitle"/>
          </p:nvPr>
        </p:nvSpPr>
        <p:spPr>
          <a:xfrm>
            <a:off x="643468" y="643468"/>
            <a:ext cx="4740295" cy="775494"/>
          </a:xfrm>
        </p:spPr>
        <p:txBody>
          <a:bodyPr>
            <a:normAutofit/>
          </a:bodyPr>
          <a:lstStyle/>
          <a:p>
            <a:pPr algn="l"/>
            <a:r>
              <a:rPr lang="en-US" sz="4400">
                <a:solidFill>
                  <a:schemeClr val="accent5">
                    <a:lumMod val="60000"/>
                    <a:lumOff val="40000"/>
                  </a:schemeClr>
                </a:solidFill>
                <a:latin typeface="Trade Gothic Next HvyCd" panose="020B0604020202020204" pitchFamily="34" charset="0"/>
              </a:rPr>
              <a:t>Table of Contents</a:t>
            </a:r>
            <a:endParaRPr lang="en-IN" sz="4400" dirty="0">
              <a:solidFill>
                <a:schemeClr val="accent5">
                  <a:lumMod val="60000"/>
                  <a:lumOff val="40000"/>
                </a:schemeClr>
              </a:solidFill>
              <a:latin typeface="Trade Gothic Next HvyCd" panose="020B0604020202020204" pitchFamily="34" charset="0"/>
            </a:endParaRPr>
          </a:p>
        </p:txBody>
      </p:sp>
      <p:sp>
        <p:nvSpPr>
          <p:cNvPr id="3" name="Subtitle 2">
            <a:extLst>
              <a:ext uri="{FF2B5EF4-FFF2-40B4-BE49-F238E27FC236}">
                <a16:creationId xmlns:a16="http://schemas.microsoft.com/office/drawing/2014/main" id="{9A7C2578-68F2-3EDA-5785-7ADB2DCD056E}"/>
              </a:ext>
            </a:extLst>
          </p:cNvPr>
          <p:cNvSpPr>
            <a:spLocks noGrp="1"/>
          </p:cNvSpPr>
          <p:nvPr>
            <p:ph type="subTitle" idx="1"/>
          </p:nvPr>
        </p:nvSpPr>
        <p:spPr>
          <a:xfrm>
            <a:off x="676243" y="1545336"/>
            <a:ext cx="5881576" cy="4669196"/>
          </a:xfrm>
        </p:spPr>
        <p:txBody>
          <a:bodyPr>
            <a:normAutofit fontScale="85000" lnSpcReduction="20000"/>
          </a:bodyPr>
          <a:lstStyle/>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How Cryptography works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Key 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Key Cryptography in action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Cryptography in action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algorithms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RSA  Encryption Algorithm  and its mechanism</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and Asymmetric unison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Digital signatures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Types of Bitcoin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Pros and Cons of Hot and Cold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Transactions and UTXO model</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wallet Balance</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How a Transaction is done: Application of Digital signatures on Bitcoin transactions</a:t>
            </a:r>
          </a:p>
          <a:p>
            <a:pPr marL="342900" indent="-342900" algn="l">
              <a:buFont typeface="Arial" panose="020B0604020202020204" pitchFamily="34" charset="0"/>
              <a:buChar char="•"/>
            </a:pPr>
            <a:r>
              <a:rPr lang="en-IN" sz="1400" b="0" i="0" dirty="0">
                <a:solidFill>
                  <a:schemeClr val="accent1">
                    <a:lumMod val="60000"/>
                    <a:lumOff val="40000"/>
                  </a:schemeClr>
                </a:solidFill>
                <a:effectLst/>
                <a:latin typeface="Trade Gothic Next HvyCd" panose="020B0906040303020004" pitchFamily="34" charset="0"/>
              </a:rPr>
              <a:t>Hierarchical Deterministic</a:t>
            </a:r>
            <a:r>
              <a:rPr lang="en-US" sz="1400" dirty="0">
                <a:solidFill>
                  <a:schemeClr val="accent1">
                    <a:lumMod val="60000"/>
                    <a:lumOff val="40000"/>
                  </a:schemeClr>
                </a:solidFill>
                <a:latin typeface="Trade Gothic Next HvyCd" panose="020B0906040303020004" pitchFamily="34" charset="0"/>
              </a:rPr>
              <a:t> Wallets</a:t>
            </a:r>
          </a:p>
          <a:p>
            <a:pPr marL="342900" indent="-342900" algn="l">
              <a:buFont typeface="Arial" panose="020B0604020202020204" pitchFamily="34" charset="0"/>
              <a:buChar char="•"/>
            </a:pPr>
            <a:r>
              <a:rPr lang="en-US" sz="1400" dirty="0">
                <a:solidFill>
                  <a:schemeClr val="accent1">
                    <a:lumMod val="60000"/>
                    <a:lumOff val="40000"/>
                  </a:schemeClr>
                </a:solidFill>
                <a:latin typeface="Trade Gothic Next HvyCd" panose="020B0906040303020004" pitchFamily="34" charset="0"/>
              </a:rPr>
              <a:t>Best ways to secure Crypto wallets</a:t>
            </a:r>
          </a:p>
          <a:p>
            <a:pPr marL="342900" indent="-342900" algn="l">
              <a:buFont typeface="Arial" panose="020B0604020202020204" pitchFamily="34" charset="0"/>
              <a:buChar char="•"/>
            </a:pPr>
            <a:endParaRPr lang="en-US" sz="1400" dirty="0">
              <a:solidFill>
                <a:schemeClr val="accent1">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IN" dirty="0">
              <a:solidFill>
                <a:schemeClr val="accent5">
                  <a:lumMod val="60000"/>
                  <a:lumOff val="40000"/>
                </a:schemeClr>
              </a:solidFill>
              <a:latin typeface="Trade Gothic Next HvyCd" panose="020B0906040303020004" pitchFamily="34" charset="0"/>
            </a:endParaRPr>
          </a:p>
        </p:txBody>
      </p:sp>
      <p:pic>
        <p:nvPicPr>
          <p:cNvPr id="7" name="Picture 6">
            <a:extLst>
              <a:ext uri="{FF2B5EF4-FFF2-40B4-BE49-F238E27FC236}">
                <a16:creationId xmlns:a16="http://schemas.microsoft.com/office/drawing/2014/main" id="{B4BA272C-2105-EF6E-91C2-EB94403F8B09}"/>
              </a:ext>
            </a:extLst>
          </p:cNvPr>
          <p:cNvPicPr>
            <a:picLocks noChangeAspect="1"/>
          </p:cNvPicPr>
          <p:nvPr/>
        </p:nvPicPr>
        <p:blipFill>
          <a:blip r:embed="rId4">
            <a:extLst>
              <a:ext uri="{28A0092B-C50C-407E-A947-70E740481C1C}">
                <a14:useLocalDpi xmlns:a14="http://schemas.microsoft.com/office/drawing/2010/main" val="0"/>
              </a:ext>
            </a:extLst>
          </a:blip>
          <a:srcRect l="22815" r="22815"/>
          <a:stretch/>
        </p:blipFill>
        <p:spPr>
          <a:xfrm>
            <a:off x="6244469"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11268031"/>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
            <a:extLst>
              <a:ext uri="{FF2B5EF4-FFF2-40B4-BE49-F238E27FC236}">
                <a16:creationId xmlns:a16="http://schemas.microsoft.com/office/drawing/2014/main" id="{4ECDEE41-9DD6-FC4D-5D96-0BB4B590041D}"/>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4635"/>
            <a:ext cx="12192000" cy="6858000"/>
          </a:xfrm>
          <a:prstGeom prst="rect">
            <a:avLst/>
          </a:prstGeom>
          <a:ln>
            <a:solidFill>
              <a:schemeClr val="bg1"/>
            </a:solidFill>
          </a:ln>
        </p:spPr>
      </p:pic>
      <p:sp>
        <p:nvSpPr>
          <p:cNvPr id="2" name="Title 1">
            <a:extLst>
              <a:ext uri="{FF2B5EF4-FFF2-40B4-BE49-F238E27FC236}">
                <a16:creationId xmlns:a16="http://schemas.microsoft.com/office/drawing/2014/main" id="{7E88EE4C-7D7C-E1BE-00B5-4DD2B0157269}"/>
              </a:ext>
            </a:extLst>
          </p:cNvPr>
          <p:cNvSpPr>
            <a:spLocks noGrp="1"/>
          </p:cNvSpPr>
          <p:nvPr>
            <p:ph type="title"/>
          </p:nvPr>
        </p:nvSpPr>
        <p:spPr/>
        <p:txBody>
          <a:bodyPr>
            <a:normAutofit/>
          </a:bodyPr>
          <a:lstStyle/>
          <a:p>
            <a:r>
              <a:rPr lang="en-US" sz="3600" dirty="0">
                <a:solidFill>
                  <a:schemeClr val="accent1">
                    <a:lumMod val="60000"/>
                    <a:lumOff val="40000"/>
                  </a:schemeClr>
                </a:solidFill>
                <a:latin typeface="Trade Gothic Next HvyCd" panose="020B0906040303020004" pitchFamily="34" charset="0"/>
              </a:rPr>
              <a:t>Securing Wallets (</a:t>
            </a:r>
            <a:r>
              <a:rPr lang="en-IN" sz="3600" b="0" i="0" dirty="0">
                <a:solidFill>
                  <a:schemeClr val="accent1">
                    <a:lumMod val="60000"/>
                    <a:lumOff val="40000"/>
                  </a:schemeClr>
                </a:solidFill>
                <a:effectLst/>
                <a:latin typeface="Trade Gothic Next HvyCd" panose="020B0906040303020004" pitchFamily="34" charset="0"/>
              </a:rPr>
              <a:t>Hierarchical Deterministic</a:t>
            </a:r>
            <a:r>
              <a:rPr lang="en-US" sz="3600" dirty="0">
                <a:solidFill>
                  <a:schemeClr val="accent1">
                    <a:lumMod val="60000"/>
                    <a:lumOff val="40000"/>
                  </a:schemeClr>
                </a:solidFill>
                <a:latin typeface="Trade Gothic Next HvyCd" panose="020B0906040303020004" pitchFamily="34" charset="0"/>
              </a:rPr>
              <a:t> Wallets )</a:t>
            </a:r>
            <a:endParaRPr lang="en-IN" sz="3600" dirty="0">
              <a:solidFill>
                <a:schemeClr val="accent1">
                  <a:lumMod val="60000"/>
                  <a:lumOff val="40000"/>
                </a:schemeClr>
              </a:solidFill>
              <a:latin typeface="Trade Gothic Next HvyCd" panose="020B0906040303020004" pitchFamily="34" charset="0"/>
            </a:endParaRPr>
          </a:p>
        </p:txBody>
      </p:sp>
      <p:sp>
        <p:nvSpPr>
          <p:cNvPr id="4" name="TextBox 3">
            <a:extLst>
              <a:ext uri="{FF2B5EF4-FFF2-40B4-BE49-F238E27FC236}">
                <a16:creationId xmlns:a16="http://schemas.microsoft.com/office/drawing/2014/main" id="{B20B9A96-A1AA-D940-AFA3-91BFC37D1A90}"/>
              </a:ext>
            </a:extLst>
          </p:cNvPr>
          <p:cNvSpPr txBox="1"/>
          <p:nvPr/>
        </p:nvSpPr>
        <p:spPr>
          <a:xfrm>
            <a:off x="838200" y="1690688"/>
            <a:ext cx="5210878" cy="206210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Since public keys are directly linked to the private key therefore its a pretty bad idea to share public key with anybody as your address.</a:t>
            </a:r>
          </a:p>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Using the same private key again and again for every transaction may make it vulnerable. </a:t>
            </a:r>
          </a:p>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And using the same public key for the address may lose its anonymity.</a:t>
            </a:r>
          </a:p>
          <a:p>
            <a:pPr marL="285750" indent="-285750">
              <a:buFont typeface="Arial" panose="020B0604020202020204" pitchFamily="34" charset="0"/>
              <a:buChar char="•"/>
            </a:pPr>
            <a:endParaRPr lang="en-US" sz="1600" dirty="0">
              <a:solidFill>
                <a:schemeClr val="accent1">
                  <a:lumMod val="60000"/>
                  <a:lumOff val="40000"/>
                </a:schemeClr>
              </a:solidFill>
              <a:latin typeface="Tw Cen MT Condensed" panose="020B0606020104020203" pitchFamily="34" charset="0"/>
            </a:endParaRPr>
          </a:p>
          <a:p>
            <a:r>
              <a:rPr lang="en-US" sz="1600" dirty="0">
                <a:solidFill>
                  <a:schemeClr val="accent1">
                    <a:lumMod val="60000"/>
                    <a:lumOff val="40000"/>
                  </a:schemeClr>
                </a:solidFill>
                <a:latin typeface="Tw Cen MT Condensed" panose="020B0606020104020203" pitchFamily="34" charset="0"/>
              </a:rPr>
              <a:t>Therefore, </a:t>
            </a:r>
            <a:r>
              <a:rPr lang="en-IN" sz="1600" b="0" i="0" dirty="0">
                <a:solidFill>
                  <a:schemeClr val="accent1">
                    <a:lumMod val="60000"/>
                    <a:lumOff val="40000"/>
                  </a:schemeClr>
                </a:solidFill>
                <a:effectLst/>
                <a:latin typeface="Tw Cen MT Condensed" panose="020B0606020104020203" pitchFamily="34" charset="0"/>
              </a:rPr>
              <a:t>Hierarchical Deterministic wallets came into the picture for making </a:t>
            </a:r>
            <a:r>
              <a:rPr lang="en-IN" sz="1600" dirty="0">
                <a:solidFill>
                  <a:schemeClr val="accent1">
                    <a:lumMod val="60000"/>
                    <a:lumOff val="40000"/>
                  </a:schemeClr>
                </a:solidFill>
                <a:latin typeface="Tw Cen MT Condensed" panose="020B0606020104020203" pitchFamily="34" charset="0"/>
              </a:rPr>
              <a:t>the transactions </a:t>
            </a:r>
            <a:r>
              <a:rPr lang="en-IN" sz="1600" b="0" i="0" dirty="0">
                <a:solidFill>
                  <a:schemeClr val="accent1">
                    <a:lumMod val="60000"/>
                    <a:lumOff val="40000"/>
                  </a:schemeClr>
                </a:solidFill>
                <a:effectLst/>
                <a:latin typeface="Tw Cen MT Condensed" panose="020B0606020104020203" pitchFamily="34" charset="0"/>
              </a:rPr>
              <a:t>more secure and anonymous.</a:t>
            </a:r>
          </a:p>
        </p:txBody>
      </p:sp>
      <p:pic>
        <p:nvPicPr>
          <p:cNvPr id="5" name="Picture 4" descr="Icon&#10;&#10;Description automatically generated">
            <a:extLst>
              <a:ext uri="{FF2B5EF4-FFF2-40B4-BE49-F238E27FC236}">
                <a16:creationId xmlns:a16="http://schemas.microsoft.com/office/drawing/2014/main" id="{8F21EF57-2221-F274-5CA8-7AABA773B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95" y="4860517"/>
            <a:ext cx="925975" cy="925975"/>
          </a:xfrm>
          <a:prstGeom prst="rect">
            <a:avLst/>
          </a:prstGeom>
        </p:spPr>
      </p:pic>
      <p:sp>
        <p:nvSpPr>
          <p:cNvPr id="7" name="TextBox 6">
            <a:extLst>
              <a:ext uri="{FF2B5EF4-FFF2-40B4-BE49-F238E27FC236}">
                <a16:creationId xmlns:a16="http://schemas.microsoft.com/office/drawing/2014/main" id="{2932915E-6903-EB78-9263-F26EED72666F}"/>
              </a:ext>
            </a:extLst>
          </p:cNvPr>
          <p:cNvSpPr txBox="1"/>
          <p:nvPr/>
        </p:nvSpPr>
        <p:spPr>
          <a:xfrm>
            <a:off x="192895" y="4491185"/>
            <a:ext cx="925974" cy="276999"/>
          </a:xfrm>
          <a:prstGeom prst="rect">
            <a:avLst/>
          </a:prstGeom>
          <a:noFill/>
        </p:spPr>
        <p:txBody>
          <a:bodyPr wrap="square" rtlCol="0">
            <a:spAutoFit/>
          </a:bodyPr>
          <a:lstStyle/>
          <a:p>
            <a:r>
              <a:rPr lang="en-US" sz="1200" dirty="0">
                <a:solidFill>
                  <a:schemeClr val="bg1"/>
                </a:solidFill>
              </a:rPr>
              <a:t>HD wallet</a:t>
            </a:r>
            <a:endParaRPr lang="en-IN" sz="1200" dirty="0">
              <a:solidFill>
                <a:schemeClr val="bg1"/>
              </a:solidFill>
            </a:endParaRPr>
          </a:p>
        </p:txBody>
      </p:sp>
      <p:sp>
        <p:nvSpPr>
          <p:cNvPr id="8" name="Rectangle: Rounded Corners 7">
            <a:extLst>
              <a:ext uri="{FF2B5EF4-FFF2-40B4-BE49-F238E27FC236}">
                <a16:creationId xmlns:a16="http://schemas.microsoft.com/office/drawing/2014/main" id="{EA8AF8C9-C667-701E-57C7-B66544339329}"/>
              </a:ext>
            </a:extLst>
          </p:cNvPr>
          <p:cNvSpPr/>
          <p:nvPr/>
        </p:nvSpPr>
        <p:spPr>
          <a:xfrm>
            <a:off x="1118869" y="5045798"/>
            <a:ext cx="1355289" cy="744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24 key passphrase generated </a:t>
            </a:r>
            <a:endParaRPr lang="en-IN" sz="1200" dirty="0"/>
          </a:p>
        </p:txBody>
      </p:sp>
      <p:sp>
        <p:nvSpPr>
          <p:cNvPr id="16" name="Rectangle: Rounded Corners 15">
            <a:extLst>
              <a:ext uri="{FF2B5EF4-FFF2-40B4-BE49-F238E27FC236}">
                <a16:creationId xmlns:a16="http://schemas.microsoft.com/office/drawing/2014/main" id="{DD0A77B5-65D8-A4F2-FC9C-9025776F5B99}"/>
              </a:ext>
            </a:extLst>
          </p:cNvPr>
          <p:cNvSpPr/>
          <p:nvPr/>
        </p:nvSpPr>
        <p:spPr>
          <a:xfrm>
            <a:off x="2813795" y="4814551"/>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Account 1</a:t>
            </a:r>
            <a:endParaRPr lang="en-IN" sz="1200" dirty="0"/>
          </a:p>
        </p:txBody>
      </p:sp>
      <p:sp>
        <p:nvSpPr>
          <p:cNvPr id="17" name="Rectangle: Rounded Corners 16">
            <a:extLst>
              <a:ext uri="{FF2B5EF4-FFF2-40B4-BE49-F238E27FC236}">
                <a16:creationId xmlns:a16="http://schemas.microsoft.com/office/drawing/2014/main" id="{389374C3-7DBE-737F-F8D3-00C7A8A1D7DA}"/>
              </a:ext>
            </a:extLst>
          </p:cNvPr>
          <p:cNvSpPr/>
          <p:nvPr/>
        </p:nvSpPr>
        <p:spPr>
          <a:xfrm>
            <a:off x="2828045" y="571148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Account 2</a:t>
            </a:r>
            <a:endParaRPr lang="en-IN" sz="1200" dirty="0"/>
          </a:p>
        </p:txBody>
      </p:sp>
      <p:cxnSp>
        <p:nvCxnSpPr>
          <p:cNvPr id="22" name="Connector: Elbow 21">
            <a:extLst>
              <a:ext uri="{FF2B5EF4-FFF2-40B4-BE49-F238E27FC236}">
                <a16:creationId xmlns:a16="http://schemas.microsoft.com/office/drawing/2014/main" id="{DA7ACCE8-7719-D40A-E558-9EB0EB01A50B}"/>
              </a:ext>
            </a:extLst>
          </p:cNvPr>
          <p:cNvCxnSpPr>
            <a:cxnSpLocks/>
            <a:stCxn id="8" idx="3"/>
            <a:endCxn id="16" idx="1"/>
          </p:cNvCxnSpPr>
          <p:nvPr/>
        </p:nvCxnSpPr>
        <p:spPr>
          <a:xfrm flipV="1">
            <a:off x="2474158" y="4984579"/>
            <a:ext cx="339637" cy="43346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69F82C5-DE89-E94E-3BF8-4DD023A842AE}"/>
              </a:ext>
            </a:extLst>
          </p:cNvPr>
          <p:cNvCxnSpPr>
            <a:cxnSpLocks/>
            <a:stCxn id="8" idx="3"/>
            <a:endCxn id="17" idx="1"/>
          </p:cNvCxnSpPr>
          <p:nvPr/>
        </p:nvCxnSpPr>
        <p:spPr>
          <a:xfrm>
            <a:off x="2474158" y="5418044"/>
            <a:ext cx="353887" cy="46347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D2B27A6-0EB2-69AF-BF19-498CFBA405F1}"/>
              </a:ext>
            </a:extLst>
          </p:cNvPr>
          <p:cNvSpPr/>
          <p:nvPr/>
        </p:nvSpPr>
        <p:spPr>
          <a:xfrm>
            <a:off x="4693789" y="5716939"/>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37" name="Rectangle: Rounded Corners 36">
            <a:extLst>
              <a:ext uri="{FF2B5EF4-FFF2-40B4-BE49-F238E27FC236}">
                <a16:creationId xmlns:a16="http://schemas.microsoft.com/office/drawing/2014/main" id="{E9026AEA-4C64-BF68-8A66-7FAB989C9002}"/>
              </a:ext>
            </a:extLst>
          </p:cNvPr>
          <p:cNvSpPr/>
          <p:nvPr/>
        </p:nvSpPr>
        <p:spPr>
          <a:xfrm>
            <a:off x="6811504"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2</a:t>
            </a:r>
            <a:endParaRPr lang="en-IN" sz="1200" dirty="0"/>
          </a:p>
        </p:txBody>
      </p:sp>
      <p:sp>
        <p:nvSpPr>
          <p:cNvPr id="38" name="Rectangle: Rounded Corners 37">
            <a:extLst>
              <a:ext uri="{FF2B5EF4-FFF2-40B4-BE49-F238E27FC236}">
                <a16:creationId xmlns:a16="http://schemas.microsoft.com/office/drawing/2014/main" id="{27C69EB2-F49B-8487-C63D-BD5D7A1A74A0}"/>
              </a:ext>
            </a:extLst>
          </p:cNvPr>
          <p:cNvSpPr/>
          <p:nvPr/>
        </p:nvSpPr>
        <p:spPr>
          <a:xfrm>
            <a:off x="6802455"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3</a:t>
            </a:r>
            <a:endParaRPr lang="en-IN" sz="1200" dirty="0"/>
          </a:p>
        </p:txBody>
      </p:sp>
      <p:cxnSp>
        <p:nvCxnSpPr>
          <p:cNvPr id="39" name="Connector: Elbow 38">
            <a:extLst>
              <a:ext uri="{FF2B5EF4-FFF2-40B4-BE49-F238E27FC236}">
                <a16:creationId xmlns:a16="http://schemas.microsoft.com/office/drawing/2014/main" id="{4DD8B04E-F0F1-F0EB-4DC8-869C98B790FF}"/>
              </a:ext>
            </a:extLst>
          </p:cNvPr>
          <p:cNvCxnSpPr>
            <a:cxnSpLocks/>
            <a:endCxn id="37" idx="1"/>
          </p:cNvCxnSpPr>
          <p:nvPr/>
        </p:nvCxnSpPr>
        <p:spPr>
          <a:xfrm flipV="1">
            <a:off x="6049078" y="4211603"/>
            <a:ext cx="762426" cy="792670"/>
          </a:xfrm>
          <a:prstGeom prst="bentConnector3">
            <a:avLst>
              <a:gd name="adj1" fmla="val 3320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A29B226-6CE2-5D85-C8A9-5EB27234DFEB}"/>
              </a:ext>
            </a:extLst>
          </p:cNvPr>
          <p:cNvCxnSpPr>
            <a:cxnSpLocks/>
            <a:endCxn id="38" idx="1"/>
          </p:cNvCxnSpPr>
          <p:nvPr/>
        </p:nvCxnSpPr>
        <p:spPr>
          <a:xfrm flipV="1">
            <a:off x="6049078" y="4635736"/>
            <a:ext cx="753377" cy="368537"/>
          </a:xfrm>
          <a:prstGeom prst="bentConnector3">
            <a:avLst>
              <a:gd name="adj1" fmla="val 3422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55EA7EC-A514-642B-93C0-24365B398A5C}"/>
              </a:ext>
            </a:extLst>
          </p:cNvPr>
          <p:cNvSpPr/>
          <p:nvPr/>
        </p:nvSpPr>
        <p:spPr>
          <a:xfrm>
            <a:off x="6802454"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1</a:t>
            </a:r>
            <a:endParaRPr lang="en-IN" sz="1200" dirty="0"/>
          </a:p>
        </p:txBody>
      </p:sp>
      <p:cxnSp>
        <p:nvCxnSpPr>
          <p:cNvPr id="50" name="Straight Arrow Connector 49">
            <a:extLst>
              <a:ext uri="{FF2B5EF4-FFF2-40B4-BE49-F238E27FC236}">
                <a16:creationId xmlns:a16="http://schemas.microsoft.com/office/drawing/2014/main" id="{A9835E31-4FDD-F75A-0DE5-274DACED130F}"/>
              </a:ext>
            </a:extLst>
          </p:cNvPr>
          <p:cNvCxnSpPr>
            <a:cxnSpLocks/>
            <a:stCxn id="17" idx="3"/>
          </p:cNvCxnSpPr>
          <p:nvPr/>
        </p:nvCxnSpPr>
        <p:spPr>
          <a:xfrm>
            <a:off x="4183334" y="5881514"/>
            <a:ext cx="5139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181CED9-4B83-BEE3-4DF3-5F963CA87E4D}"/>
              </a:ext>
            </a:extLst>
          </p:cNvPr>
          <p:cNvCxnSpPr>
            <a:cxnSpLocks/>
          </p:cNvCxnSpPr>
          <p:nvPr/>
        </p:nvCxnSpPr>
        <p:spPr>
          <a:xfrm>
            <a:off x="4183334" y="4998820"/>
            <a:ext cx="5139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0FC3A749-CE8B-926E-34A7-7538EB39DE8D}"/>
              </a:ext>
            </a:extLst>
          </p:cNvPr>
          <p:cNvCxnSpPr/>
          <p:nvPr/>
        </p:nvCxnSpPr>
        <p:spPr>
          <a:xfrm rot="5400000" flipH="1" flipV="1">
            <a:off x="8214687" y="4193722"/>
            <a:ext cx="11539"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076C6CD4-F4E6-7FFD-3B06-7DE010E58A03}"/>
              </a:ext>
            </a:extLst>
          </p:cNvPr>
          <p:cNvCxnSpPr>
            <a:cxnSpLocks/>
            <a:endCxn id="46" idx="1"/>
          </p:cNvCxnSpPr>
          <p:nvPr/>
        </p:nvCxnSpPr>
        <p:spPr>
          <a:xfrm flipV="1">
            <a:off x="6049078" y="3797876"/>
            <a:ext cx="753376" cy="1209257"/>
          </a:xfrm>
          <a:prstGeom prst="bentConnector3">
            <a:avLst>
              <a:gd name="adj1" fmla="val 3300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8F41F074-F861-5D95-13AD-BD3E39FC9F16}"/>
              </a:ext>
            </a:extLst>
          </p:cNvPr>
          <p:cNvSpPr/>
          <p:nvPr/>
        </p:nvSpPr>
        <p:spPr>
          <a:xfrm>
            <a:off x="6802453"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1</a:t>
            </a:r>
            <a:endParaRPr lang="en-IN" sz="1200" dirty="0"/>
          </a:p>
        </p:txBody>
      </p:sp>
      <p:cxnSp>
        <p:nvCxnSpPr>
          <p:cNvPr id="95" name="Connector: Elbow 94">
            <a:extLst>
              <a:ext uri="{FF2B5EF4-FFF2-40B4-BE49-F238E27FC236}">
                <a16:creationId xmlns:a16="http://schemas.microsoft.com/office/drawing/2014/main" id="{8B926774-369D-1C34-3C64-07D2B12AAFFF}"/>
              </a:ext>
            </a:extLst>
          </p:cNvPr>
          <p:cNvCxnSpPr>
            <a:cxnSpLocks/>
            <a:stCxn id="33" idx="3"/>
            <a:endCxn id="94" idx="1"/>
          </p:cNvCxnSpPr>
          <p:nvPr/>
        </p:nvCxnSpPr>
        <p:spPr>
          <a:xfrm flipV="1">
            <a:off x="6049078" y="5496452"/>
            <a:ext cx="753375" cy="39051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EE48CFAB-0AEC-322B-88E6-2D06D2E4D3C6}"/>
              </a:ext>
            </a:extLst>
          </p:cNvPr>
          <p:cNvSpPr/>
          <p:nvPr/>
        </p:nvSpPr>
        <p:spPr>
          <a:xfrm>
            <a:off x="6802453"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2</a:t>
            </a:r>
            <a:endParaRPr lang="en-IN" sz="1200" dirty="0"/>
          </a:p>
        </p:txBody>
      </p:sp>
      <p:cxnSp>
        <p:nvCxnSpPr>
          <p:cNvPr id="100" name="Connector: Elbow 99">
            <a:extLst>
              <a:ext uri="{FF2B5EF4-FFF2-40B4-BE49-F238E27FC236}">
                <a16:creationId xmlns:a16="http://schemas.microsoft.com/office/drawing/2014/main" id="{BDE1F823-F445-5ECA-C200-1EA3908DE959}"/>
              </a:ext>
            </a:extLst>
          </p:cNvPr>
          <p:cNvCxnSpPr>
            <a:cxnSpLocks/>
            <a:endCxn id="99" idx="1"/>
          </p:cNvCxnSpPr>
          <p:nvPr/>
        </p:nvCxnSpPr>
        <p:spPr>
          <a:xfrm>
            <a:off x="6049078" y="5895724"/>
            <a:ext cx="753375" cy="19223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C229922-6BE7-25CF-76E2-F1BE0E0E6403}"/>
              </a:ext>
            </a:extLst>
          </p:cNvPr>
          <p:cNvSpPr/>
          <p:nvPr/>
        </p:nvSpPr>
        <p:spPr>
          <a:xfrm>
            <a:off x="8512322"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2</a:t>
            </a:r>
            <a:endParaRPr lang="en-IN" sz="1200" dirty="0"/>
          </a:p>
        </p:txBody>
      </p:sp>
      <p:sp>
        <p:nvSpPr>
          <p:cNvPr id="116" name="Rectangle: Rounded Corners 115">
            <a:extLst>
              <a:ext uri="{FF2B5EF4-FFF2-40B4-BE49-F238E27FC236}">
                <a16:creationId xmlns:a16="http://schemas.microsoft.com/office/drawing/2014/main" id="{E23089CD-C143-62FC-F469-F8A7BCB78641}"/>
              </a:ext>
            </a:extLst>
          </p:cNvPr>
          <p:cNvSpPr/>
          <p:nvPr/>
        </p:nvSpPr>
        <p:spPr>
          <a:xfrm>
            <a:off x="8503273"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3</a:t>
            </a:r>
            <a:endParaRPr lang="en-IN" sz="1200" dirty="0"/>
          </a:p>
        </p:txBody>
      </p:sp>
      <p:sp>
        <p:nvSpPr>
          <p:cNvPr id="117" name="Rectangle: Rounded Corners 116">
            <a:extLst>
              <a:ext uri="{FF2B5EF4-FFF2-40B4-BE49-F238E27FC236}">
                <a16:creationId xmlns:a16="http://schemas.microsoft.com/office/drawing/2014/main" id="{3B96AAFD-8484-999B-FD4B-974881820791}"/>
              </a:ext>
            </a:extLst>
          </p:cNvPr>
          <p:cNvSpPr/>
          <p:nvPr/>
        </p:nvSpPr>
        <p:spPr>
          <a:xfrm>
            <a:off x="8503272"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1</a:t>
            </a:r>
            <a:endParaRPr lang="en-IN" sz="1200" dirty="0"/>
          </a:p>
        </p:txBody>
      </p:sp>
      <p:sp>
        <p:nvSpPr>
          <p:cNvPr id="118" name="Rectangle: Rounded Corners 117">
            <a:extLst>
              <a:ext uri="{FF2B5EF4-FFF2-40B4-BE49-F238E27FC236}">
                <a16:creationId xmlns:a16="http://schemas.microsoft.com/office/drawing/2014/main" id="{85F54F6C-6CA6-AD03-AC7A-37967AF6AD82}"/>
              </a:ext>
            </a:extLst>
          </p:cNvPr>
          <p:cNvSpPr/>
          <p:nvPr/>
        </p:nvSpPr>
        <p:spPr>
          <a:xfrm>
            <a:off x="8503271"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1</a:t>
            </a:r>
            <a:endParaRPr lang="en-IN" sz="1200" dirty="0"/>
          </a:p>
        </p:txBody>
      </p:sp>
      <p:sp>
        <p:nvSpPr>
          <p:cNvPr id="119" name="Rectangle: Rounded Corners 118">
            <a:extLst>
              <a:ext uri="{FF2B5EF4-FFF2-40B4-BE49-F238E27FC236}">
                <a16:creationId xmlns:a16="http://schemas.microsoft.com/office/drawing/2014/main" id="{E1F6350D-BA7F-4BFD-8C88-C8124E463E34}"/>
              </a:ext>
            </a:extLst>
          </p:cNvPr>
          <p:cNvSpPr/>
          <p:nvPr/>
        </p:nvSpPr>
        <p:spPr>
          <a:xfrm>
            <a:off x="8503271"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2</a:t>
            </a:r>
            <a:endParaRPr lang="en-IN" sz="1200" dirty="0"/>
          </a:p>
        </p:txBody>
      </p:sp>
      <p:cxnSp>
        <p:nvCxnSpPr>
          <p:cNvPr id="121" name="Straight Arrow Connector 120">
            <a:extLst>
              <a:ext uri="{FF2B5EF4-FFF2-40B4-BE49-F238E27FC236}">
                <a16:creationId xmlns:a16="http://schemas.microsoft.com/office/drawing/2014/main" id="{80D74676-FD30-0431-3CF7-CC540AE50832}"/>
              </a:ext>
            </a:extLst>
          </p:cNvPr>
          <p:cNvCxnSpPr>
            <a:cxnSpLocks/>
            <a:stCxn id="46" idx="3"/>
            <a:endCxn id="117" idx="1"/>
          </p:cNvCxnSpPr>
          <p:nvPr/>
        </p:nvCxnSpPr>
        <p:spPr>
          <a:xfrm>
            <a:off x="8157743" y="3797876"/>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EE99364-4FAF-502E-F6A3-6660F49F7429}"/>
              </a:ext>
            </a:extLst>
          </p:cNvPr>
          <p:cNvCxnSpPr/>
          <p:nvPr/>
        </p:nvCxnSpPr>
        <p:spPr>
          <a:xfrm>
            <a:off x="8166793" y="4211602"/>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FA07AE8-D423-C94E-DA11-632B322C0667}"/>
              </a:ext>
            </a:extLst>
          </p:cNvPr>
          <p:cNvCxnSpPr/>
          <p:nvPr/>
        </p:nvCxnSpPr>
        <p:spPr>
          <a:xfrm>
            <a:off x="8157742" y="4635735"/>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B418688-FB1C-2D72-4ED6-47A33518D729}"/>
              </a:ext>
            </a:extLst>
          </p:cNvPr>
          <p:cNvCxnSpPr/>
          <p:nvPr/>
        </p:nvCxnSpPr>
        <p:spPr>
          <a:xfrm>
            <a:off x="8157741" y="6056994"/>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9B13EA4-C510-4C54-27A5-791DB3C50E00}"/>
              </a:ext>
            </a:extLst>
          </p:cNvPr>
          <p:cNvCxnSpPr/>
          <p:nvPr/>
        </p:nvCxnSpPr>
        <p:spPr>
          <a:xfrm>
            <a:off x="8172472" y="5496451"/>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Rounded Corners 134">
            <a:extLst>
              <a:ext uri="{FF2B5EF4-FFF2-40B4-BE49-F238E27FC236}">
                <a16:creationId xmlns:a16="http://schemas.microsoft.com/office/drawing/2014/main" id="{B4EBA6DD-F30E-4B8D-D557-8EA2C57DA9EA}"/>
              </a:ext>
            </a:extLst>
          </p:cNvPr>
          <p:cNvSpPr/>
          <p:nvPr/>
        </p:nvSpPr>
        <p:spPr>
          <a:xfrm>
            <a:off x="4693789" y="4835931"/>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287" name="Rectangle: Rounded Corners 286">
            <a:extLst>
              <a:ext uri="{FF2B5EF4-FFF2-40B4-BE49-F238E27FC236}">
                <a16:creationId xmlns:a16="http://schemas.microsoft.com/office/drawing/2014/main" id="{06EA781D-BA35-C6E5-163A-0F21B9F53417}"/>
              </a:ext>
            </a:extLst>
          </p:cNvPr>
          <p:cNvSpPr/>
          <p:nvPr/>
        </p:nvSpPr>
        <p:spPr>
          <a:xfrm>
            <a:off x="10189105"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2</a:t>
            </a:r>
            <a:endParaRPr lang="en-IN" sz="1200" dirty="0"/>
          </a:p>
        </p:txBody>
      </p:sp>
      <p:sp>
        <p:nvSpPr>
          <p:cNvPr id="288" name="Rectangle: Rounded Corners 287">
            <a:extLst>
              <a:ext uri="{FF2B5EF4-FFF2-40B4-BE49-F238E27FC236}">
                <a16:creationId xmlns:a16="http://schemas.microsoft.com/office/drawing/2014/main" id="{058C4600-4FBE-8368-325C-61802B22FB5A}"/>
              </a:ext>
            </a:extLst>
          </p:cNvPr>
          <p:cNvSpPr/>
          <p:nvPr/>
        </p:nvSpPr>
        <p:spPr>
          <a:xfrm>
            <a:off x="10180056"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3</a:t>
            </a:r>
            <a:endParaRPr lang="en-IN" sz="1200" dirty="0"/>
          </a:p>
        </p:txBody>
      </p:sp>
      <p:sp>
        <p:nvSpPr>
          <p:cNvPr id="289" name="Rectangle: Rounded Corners 288">
            <a:extLst>
              <a:ext uri="{FF2B5EF4-FFF2-40B4-BE49-F238E27FC236}">
                <a16:creationId xmlns:a16="http://schemas.microsoft.com/office/drawing/2014/main" id="{E272A235-E243-64BE-A68F-77FA2E7F6277}"/>
              </a:ext>
            </a:extLst>
          </p:cNvPr>
          <p:cNvSpPr/>
          <p:nvPr/>
        </p:nvSpPr>
        <p:spPr>
          <a:xfrm>
            <a:off x="10180055"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1</a:t>
            </a:r>
            <a:endParaRPr lang="en-IN" sz="1200" dirty="0"/>
          </a:p>
        </p:txBody>
      </p:sp>
      <p:sp>
        <p:nvSpPr>
          <p:cNvPr id="290" name="Rectangle: Rounded Corners 289">
            <a:extLst>
              <a:ext uri="{FF2B5EF4-FFF2-40B4-BE49-F238E27FC236}">
                <a16:creationId xmlns:a16="http://schemas.microsoft.com/office/drawing/2014/main" id="{FBEC90DB-3355-E388-5FC0-4C568022CDFB}"/>
              </a:ext>
            </a:extLst>
          </p:cNvPr>
          <p:cNvSpPr/>
          <p:nvPr/>
        </p:nvSpPr>
        <p:spPr>
          <a:xfrm>
            <a:off x="10180054"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1</a:t>
            </a:r>
            <a:endParaRPr lang="en-IN" sz="1200" dirty="0"/>
          </a:p>
        </p:txBody>
      </p:sp>
      <p:sp>
        <p:nvSpPr>
          <p:cNvPr id="291" name="Rectangle: Rounded Corners 290">
            <a:extLst>
              <a:ext uri="{FF2B5EF4-FFF2-40B4-BE49-F238E27FC236}">
                <a16:creationId xmlns:a16="http://schemas.microsoft.com/office/drawing/2014/main" id="{484F4E36-B62B-E342-262A-0BB81D046BD2}"/>
              </a:ext>
            </a:extLst>
          </p:cNvPr>
          <p:cNvSpPr/>
          <p:nvPr/>
        </p:nvSpPr>
        <p:spPr>
          <a:xfrm>
            <a:off x="10180054"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2</a:t>
            </a:r>
            <a:endParaRPr lang="en-IN" sz="1200" dirty="0"/>
          </a:p>
        </p:txBody>
      </p:sp>
      <p:cxnSp>
        <p:nvCxnSpPr>
          <p:cNvPr id="292" name="Straight Arrow Connector 291">
            <a:extLst>
              <a:ext uri="{FF2B5EF4-FFF2-40B4-BE49-F238E27FC236}">
                <a16:creationId xmlns:a16="http://schemas.microsoft.com/office/drawing/2014/main" id="{DE1AE936-5A02-B817-804A-25F2AF70BACE}"/>
              </a:ext>
            </a:extLst>
          </p:cNvPr>
          <p:cNvCxnSpPr>
            <a:cxnSpLocks/>
            <a:endCxn id="289" idx="1"/>
          </p:cNvCxnSpPr>
          <p:nvPr/>
        </p:nvCxnSpPr>
        <p:spPr>
          <a:xfrm>
            <a:off x="9834526" y="3797876"/>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45B67516-A387-A7D3-36F2-E38C87C6E81E}"/>
              </a:ext>
            </a:extLst>
          </p:cNvPr>
          <p:cNvCxnSpPr/>
          <p:nvPr/>
        </p:nvCxnSpPr>
        <p:spPr>
          <a:xfrm>
            <a:off x="9843576" y="4211602"/>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8FE7E5D6-0A98-4CF1-6567-CA3BB7F4C22A}"/>
              </a:ext>
            </a:extLst>
          </p:cNvPr>
          <p:cNvCxnSpPr/>
          <p:nvPr/>
        </p:nvCxnSpPr>
        <p:spPr>
          <a:xfrm>
            <a:off x="9834525" y="4635735"/>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13ADA9E6-B9B6-A51F-0222-35BE407E5C97}"/>
              </a:ext>
            </a:extLst>
          </p:cNvPr>
          <p:cNvCxnSpPr/>
          <p:nvPr/>
        </p:nvCxnSpPr>
        <p:spPr>
          <a:xfrm>
            <a:off x="9834524" y="6056994"/>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587E1520-2270-D485-29C3-1C47CE24AC0A}"/>
              </a:ext>
            </a:extLst>
          </p:cNvPr>
          <p:cNvCxnSpPr/>
          <p:nvPr/>
        </p:nvCxnSpPr>
        <p:spPr>
          <a:xfrm>
            <a:off x="9849255" y="5496451"/>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C32D5F52-F10A-F7C5-9782-ACFE0956B1E5}"/>
              </a:ext>
            </a:extLst>
          </p:cNvPr>
          <p:cNvSpPr txBox="1"/>
          <p:nvPr/>
        </p:nvSpPr>
        <p:spPr>
          <a:xfrm>
            <a:off x="1281424" y="4333802"/>
            <a:ext cx="1355289" cy="600164"/>
          </a:xfrm>
          <a:prstGeom prst="rect">
            <a:avLst/>
          </a:prstGeom>
          <a:noFill/>
        </p:spPr>
        <p:txBody>
          <a:bodyPr wrap="square" rtlCol="0">
            <a:spAutoFit/>
          </a:bodyPr>
          <a:lstStyle/>
          <a:p>
            <a:r>
              <a:rPr lang="en-US" sz="1100" dirty="0">
                <a:solidFill>
                  <a:schemeClr val="bg1"/>
                </a:solidFill>
              </a:rPr>
              <a:t>Master key phrase. Generated when wallet was created</a:t>
            </a:r>
            <a:endParaRPr lang="en-IN" sz="1100" dirty="0">
              <a:solidFill>
                <a:schemeClr val="bg1"/>
              </a:solidFill>
            </a:endParaRPr>
          </a:p>
        </p:txBody>
      </p:sp>
      <p:sp>
        <p:nvSpPr>
          <p:cNvPr id="300" name="TextBox 299">
            <a:extLst>
              <a:ext uri="{FF2B5EF4-FFF2-40B4-BE49-F238E27FC236}">
                <a16:creationId xmlns:a16="http://schemas.microsoft.com/office/drawing/2014/main" id="{E18EF435-96D4-F24F-E7C9-332A3AAB4ED8}"/>
              </a:ext>
            </a:extLst>
          </p:cNvPr>
          <p:cNvSpPr txBox="1"/>
          <p:nvPr/>
        </p:nvSpPr>
        <p:spPr>
          <a:xfrm>
            <a:off x="6802449" y="2914041"/>
            <a:ext cx="1355289" cy="600164"/>
          </a:xfrm>
          <a:prstGeom prst="rect">
            <a:avLst/>
          </a:prstGeom>
          <a:noFill/>
        </p:spPr>
        <p:txBody>
          <a:bodyPr wrap="square" rtlCol="0">
            <a:spAutoFit/>
          </a:bodyPr>
          <a:lstStyle/>
          <a:p>
            <a:r>
              <a:rPr lang="en-US" sz="1100" dirty="0">
                <a:solidFill>
                  <a:schemeClr val="bg1"/>
                </a:solidFill>
              </a:rPr>
              <a:t>Temporary private keys generated for security.</a:t>
            </a:r>
            <a:endParaRPr lang="en-IN" sz="1100" dirty="0">
              <a:solidFill>
                <a:schemeClr val="bg1"/>
              </a:solidFill>
            </a:endParaRPr>
          </a:p>
        </p:txBody>
      </p:sp>
      <p:sp>
        <p:nvSpPr>
          <p:cNvPr id="301" name="TextBox 300">
            <a:extLst>
              <a:ext uri="{FF2B5EF4-FFF2-40B4-BE49-F238E27FC236}">
                <a16:creationId xmlns:a16="http://schemas.microsoft.com/office/drawing/2014/main" id="{1E271A51-6A22-87C0-91F6-0065771291AB}"/>
              </a:ext>
            </a:extLst>
          </p:cNvPr>
          <p:cNvSpPr txBox="1"/>
          <p:nvPr/>
        </p:nvSpPr>
        <p:spPr>
          <a:xfrm>
            <a:off x="10180053" y="2897409"/>
            <a:ext cx="1505979" cy="600164"/>
          </a:xfrm>
          <a:prstGeom prst="rect">
            <a:avLst/>
          </a:prstGeom>
          <a:noFill/>
        </p:spPr>
        <p:txBody>
          <a:bodyPr wrap="square" rtlCol="0">
            <a:spAutoFit/>
          </a:bodyPr>
          <a:lstStyle/>
          <a:p>
            <a:r>
              <a:rPr lang="en-US" sz="1100" dirty="0">
                <a:solidFill>
                  <a:schemeClr val="bg1"/>
                </a:solidFill>
              </a:rPr>
              <a:t>Multiple addresses for the same account for anonymity</a:t>
            </a:r>
            <a:endParaRPr lang="en-IN" sz="1100" dirty="0">
              <a:solidFill>
                <a:schemeClr val="bg1"/>
              </a:solidFill>
            </a:endParaRPr>
          </a:p>
        </p:txBody>
      </p:sp>
    </p:spTree>
    <p:extLst>
      <p:ext uri="{BB962C8B-B14F-4D97-AF65-F5344CB8AC3E}">
        <p14:creationId xmlns:p14="http://schemas.microsoft.com/office/powerpoint/2010/main" val="26011392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97"/>
                                        </p:tgtEl>
                                        <p:attrNameLst>
                                          <p:attrName>style.visibility</p:attrName>
                                        </p:attrNameLst>
                                      </p:cBhvr>
                                      <p:to>
                                        <p:strVal val="visible"/>
                                      </p:to>
                                    </p:set>
                                    <p:anim calcmode="lin" valueType="num">
                                      <p:cBhvr>
                                        <p:cTn id="19" dur="500" fill="hold"/>
                                        <p:tgtEl>
                                          <p:spTgt spid="297"/>
                                        </p:tgtEl>
                                        <p:attrNameLst>
                                          <p:attrName>ppt_w</p:attrName>
                                        </p:attrNameLst>
                                      </p:cBhvr>
                                      <p:tavLst>
                                        <p:tav tm="0">
                                          <p:val>
                                            <p:fltVal val="0"/>
                                          </p:val>
                                        </p:tav>
                                        <p:tav tm="100000">
                                          <p:val>
                                            <p:strVal val="#ppt_w"/>
                                          </p:val>
                                        </p:tav>
                                      </p:tavLst>
                                    </p:anim>
                                    <p:anim calcmode="lin" valueType="num">
                                      <p:cBhvr>
                                        <p:cTn id="20" dur="500" fill="hold"/>
                                        <p:tgtEl>
                                          <p:spTgt spid="297"/>
                                        </p:tgtEl>
                                        <p:attrNameLst>
                                          <p:attrName>ppt_h</p:attrName>
                                        </p:attrNameLst>
                                      </p:cBhvr>
                                      <p:tavLst>
                                        <p:tav tm="0">
                                          <p:val>
                                            <p:fltVal val="0"/>
                                          </p:val>
                                        </p:tav>
                                        <p:tav tm="100000">
                                          <p:val>
                                            <p:strVal val="#ppt_h"/>
                                          </p:val>
                                        </p:tav>
                                      </p:tavLst>
                                    </p:anim>
                                    <p:animEffect transition="in" filter="fade">
                                      <p:cBhvr>
                                        <p:cTn id="21" dur="500"/>
                                        <p:tgtEl>
                                          <p:spTgt spid="29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22" presetClass="entr" presetSubtype="8"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par>
                                <p:cTn id="30" presetID="22" presetClass="entr" presetSubtype="8"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wipe(left)">
                                      <p:cBhvr>
                                        <p:cTn id="45" dur="500"/>
                                        <p:tgtEl>
                                          <p:spTgt spid="74"/>
                                        </p:tgtEl>
                                      </p:cBhvr>
                                    </p:animEffect>
                                  </p:childTnLst>
                                </p:cTn>
                              </p:par>
                              <p:par>
                                <p:cTn id="46" presetID="22" presetClass="entr" presetSubtype="8"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50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wipe(left)">
                                      <p:cBhvr>
                                        <p:cTn id="51" dur="500"/>
                                        <p:tgtEl>
                                          <p:spTgt spid="13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par>
                                <p:cTn id="60" presetID="22" presetClass="entr" presetSubtype="8"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par>
                                <p:cTn id="63" presetID="22" presetClass="entr" presetSubtype="8"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par>
                                <p:cTn id="66" presetID="22" presetClass="entr" presetSubtype="8" fill="hold"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left)">
                                      <p:cBhvr>
                                        <p:cTn id="68" dur="500"/>
                                        <p:tgtEl>
                                          <p:spTgt spid="95"/>
                                        </p:tgtEl>
                                      </p:cBhvr>
                                    </p:animEffect>
                                  </p:childTnLst>
                                </p:cTn>
                              </p:par>
                              <p:par>
                                <p:cTn id="69" presetID="22" presetClass="entr" presetSubtype="8" fill="hold" nodeType="with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wipe(left)">
                                      <p:cBhvr>
                                        <p:cTn id="71" dur="500"/>
                                        <p:tgtEl>
                                          <p:spTgt spid="100"/>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500"/>
                                        <p:tgtEl>
                                          <p:spTgt spid="4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500"/>
                                        <p:tgtEl>
                                          <p:spTgt spid="37"/>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left)">
                                      <p:cBhvr>
                                        <p:cTn id="81" dur="500"/>
                                        <p:tgtEl>
                                          <p:spTgt spid="38"/>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wipe(left)">
                                      <p:cBhvr>
                                        <p:cTn id="84" dur="500"/>
                                        <p:tgtEl>
                                          <p:spTgt spid="9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wipe(left)">
                                      <p:cBhvr>
                                        <p:cTn id="87" dur="500"/>
                                        <p:tgtEl>
                                          <p:spTgt spid="9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00"/>
                                        </p:tgtEl>
                                        <p:attrNameLst>
                                          <p:attrName>style.visibility</p:attrName>
                                        </p:attrNameLst>
                                      </p:cBhvr>
                                      <p:to>
                                        <p:strVal val="visible"/>
                                      </p:to>
                                    </p:set>
                                    <p:animEffect transition="in" filter="wipe(left)">
                                      <p:cBhvr>
                                        <p:cTn id="90" dur="500"/>
                                        <p:tgtEl>
                                          <p:spTgt spid="30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21"/>
                                        </p:tgtEl>
                                        <p:attrNameLst>
                                          <p:attrName>style.visibility</p:attrName>
                                        </p:attrNameLst>
                                      </p:cBhvr>
                                      <p:to>
                                        <p:strVal val="visible"/>
                                      </p:to>
                                    </p:set>
                                    <p:animEffect transition="in" filter="wipe(left)">
                                      <p:cBhvr>
                                        <p:cTn id="95" dur="500"/>
                                        <p:tgtEl>
                                          <p:spTgt spid="121"/>
                                        </p:tgtEl>
                                      </p:cBhvr>
                                    </p:animEffect>
                                  </p:childTnLst>
                                </p:cTn>
                              </p:par>
                              <p:par>
                                <p:cTn id="96" presetID="22" presetClass="entr" presetSubtype="8" fill="hold" nodeType="withEffect">
                                  <p:stCondLst>
                                    <p:cond delay="0"/>
                                  </p:stCondLst>
                                  <p:childTnLst>
                                    <p:set>
                                      <p:cBhvr>
                                        <p:cTn id="97" dur="1" fill="hold">
                                          <p:stCondLst>
                                            <p:cond delay="0"/>
                                          </p:stCondLst>
                                        </p:cTn>
                                        <p:tgtEl>
                                          <p:spTgt spid="122"/>
                                        </p:tgtEl>
                                        <p:attrNameLst>
                                          <p:attrName>style.visibility</p:attrName>
                                        </p:attrNameLst>
                                      </p:cBhvr>
                                      <p:to>
                                        <p:strVal val="visible"/>
                                      </p:to>
                                    </p:set>
                                    <p:animEffect transition="in" filter="wipe(left)">
                                      <p:cBhvr>
                                        <p:cTn id="98" dur="500"/>
                                        <p:tgtEl>
                                          <p:spTgt spid="122"/>
                                        </p:tgtEl>
                                      </p:cBhvr>
                                    </p:animEffect>
                                  </p:childTnLst>
                                </p:cTn>
                              </p:par>
                              <p:par>
                                <p:cTn id="99" presetID="22" presetClass="entr" presetSubtype="8" fill="hold" nodeType="with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wipe(left)">
                                      <p:cBhvr>
                                        <p:cTn id="101" dur="500"/>
                                        <p:tgtEl>
                                          <p:spTgt spid="123"/>
                                        </p:tgtEl>
                                      </p:cBhvr>
                                    </p:animEffect>
                                  </p:childTnLst>
                                </p:cTn>
                              </p:par>
                              <p:par>
                                <p:cTn id="102" presetID="22" presetClass="entr" presetSubtype="8" fill="hold"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wipe(left)">
                                      <p:cBhvr>
                                        <p:cTn id="104" dur="500"/>
                                        <p:tgtEl>
                                          <p:spTgt spid="125"/>
                                        </p:tgtEl>
                                      </p:cBhvr>
                                    </p:animEffect>
                                  </p:childTnLst>
                                </p:cTn>
                              </p:par>
                              <p:par>
                                <p:cTn id="105" presetID="22" presetClass="entr" presetSubtype="8" fill="hold" nodeType="with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wipe(left)">
                                      <p:cBhvr>
                                        <p:cTn id="107" dur="500"/>
                                        <p:tgtEl>
                                          <p:spTgt spid="124"/>
                                        </p:tgtEl>
                                      </p:cBhvr>
                                    </p:animEffect>
                                  </p:childTnLst>
                                </p:cTn>
                              </p:par>
                            </p:childTnLst>
                          </p:cTn>
                        </p:par>
                        <p:par>
                          <p:cTn id="108" fill="hold">
                            <p:stCondLst>
                              <p:cond delay="500"/>
                            </p:stCondLst>
                            <p:childTnLst>
                              <p:par>
                                <p:cTn id="109" presetID="22" presetClass="entr" presetSubtype="8" fill="hold" grpId="0" nodeType="afterEffect">
                                  <p:stCondLst>
                                    <p:cond delay="0"/>
                                  </p:stCondLst>
                                  <p:childTnLst>
                                    <p:set>
                                      <p:cBhvr>
                                        <p:cTn id="110" dur="1" fill="hold">
                                          <p:stCondLst>
                                            <p:cond delay="0"/>
                                          </p:stCondLst>
                                        </p:cTn>
                                        <p:tgtEl>
                                          <p:spTgt spid="117"/>
                                        </p:tgtEl>
                                        <p:attrNameLst>
                                          <p:attrName>style.visibility</p:attrName>
                                        </p:attrNameLst>
                                      </p:cBhvr>
                                      <p:to>
                                        <p:strVal val="visible"/>
                                      </p:to>
                                    </p:set>
                                    <p:animEffect transition="in" filter="wipe(left)">
                                      <p:cBhvr>
                                        <p:cTn id="111" dur="500"/>
                                        <p:tgtEl>
                                          <p:spTgt spid="117"/>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Effect transition="in" filter="wipe(left)">
                                      <p:cBhvr>
                                        <p:cTn id="114" dur="500"/>
                                        <p:tgtEl>
                                          <p:spTgt spid="115"/>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16"/>
                                        </p:tgtEl>
                                        <p:attrNameLst>
                                          <p:attrName>style.visibility</p:attrName>
                                        </p:attrNameLst>
                                      </p:cBhvr>
                                      <p:to>
                                        <p:strVal val="visible"/>
                                      </p:to>
                                    </p:set>
                                    <p:animEffect transition="in" filter="wipe(left)">
                                      <p:cBhvr>
                                        <p:cTn id="117" dur="500"/>
                                        <p:tgtEl>
                                          <p:spTgt spid="116"/>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118"/>
                                        </p:tgtEl>
                                        <p:attrNameLst>
                                          <p:attrName>style.visibility</p:attrName>
                                        </p:attrNameLst>
                                      </p:cBhvr>
                                      <p:to>
                                        <p:strVal val="visible"/>
                                      </p:to>
                                    </p:set>
                                    <p:animEffect transition="in" filter="wipe(left)">
                                      <p:cBhvr>
                                        <p:cTn id="120" dur="500"/>
                                        <p:tgtEl>
                                          <p:spTgt spid="118"/>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19"/>
                                        </p:tgtEl>
                                        <p:attrNameLst>
                                          <p:attrName>style.visibility</p:attrName>
                                        </p:attrNameLst>
                                      </p:cBhvr>
                                      <p:to>
                                        <p:strVal val="visible"/>
                                      </p:to>
                                    </p:set>
                                    <p:animEffect transition="in" filter="wipe(left)">
                                      <p:cBhvr>
                                        <p:cTn id="123" dur="500"/>
                                        <p:tgtEl>
                                          <p:spTgt spid="11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92"/>
                                        </p:tgtEl>
                                        <p:attrNameLst>
                                          <p:attrName>style.visibility</p:attrName>
                                        </p:attrNameLst>
                                      </p:cBhvr>
                                      <p:to>
                                        <p:strVal val="visible"/>
                                      </p:to>
                                    </p:set>
                                    <p:animEffect transition="in" filter="wipe(left)">
                                      <p:cBhvr>
                                        <p:cTn id="128" dur="500"/>
                                        <p:tgtEl>
                                          <p:spTgt spid="292"/>
                                        </p:tgtEl>
                                      </p:cBhvr>
                                    </p:animEffect>
                                  </p:childTnLst>
                                </p:cTn>
                              </p:par>
                              <p:par>
                                <p:cTn id="129" presetID="22" presetClass="entr" presetSubtype="8" fill="hold" nodeType="withEffect">
                                  <p:stCondLst>
                                    <p:cond delay="0"/>
                                  </p:stCondLst>
                                  <p:childTnLst>
                                    <p:set>
                                      <p:cBhvr>
                                        <p:cTn id="130" dur="1" fill="hold">
                                          <p:stCondLst>
                                            <p:cond delay="0"/>
                                          </p:stCondLst>
                                        </p:cTn>
                                        <p:tgtEl>
                                          <p:spTgt spid="293"/>
                                        </p:tgtEl>
                                        <p:attrNameLst>
                                          <p:attrName>style.visibility</p:attrName>
                                        </p:attrNameLst>
                                      </p:cBhvr>
                                      <p:to>
                                        <p:strVal val="visible"/>
                                      </p:to>
                                    </p:set>
                                    <p:animEffect transition="in" filter="wipe(left)">
                                      <p:cBhvr>
                                        <p:cTn id="131" dur="500"/>
                                        <p:tgtEl>
                                          <p:spTgt spid="293"/>
                                        </p:tgtEl>
                                      </p:cBhvr>
                                    </p:animEffect>
                                  </p:childTnLst>
                                </p:cTn>
                              </p:par>
                              <p:par>
                                <p:cTn id="132" presetID="22" presetClass="entr" presetSubtype="8" fill="hold" nodeType="withEffect">
                                  <p:stCondLst>
                                    <p:cond delay="0"/>
                                  </p:stCondLst>
                                  <p:childTnLst>
                                    <p:set>
                                      <p:cBhvr>
                                        <p:cTn id="133" dur="1" fill="hold">
                                          <p:stCondLst>
                                            <p:cond delay="0"/>
                                          </p:stCondLst>
                                        </p:cTn>
                                        <p:tgtEl>
                                          <p:spTgt spid="294"/>
                                        </p:tgtEl>
                                        <p:attrNameLst>
                                          <p:attrName>style.visibility</p:attrName>
                                        </p:attrNameLst>
                                      </p:cBhvr>
                                      <p:to>
                                        <p:strVal val="visible"/>
                                      </p:to>
                                    </p:set>
                                    <p:animEffect transition="in" filter="wipe(left)">
                                      <p:cBhvr>
                                        <p:cTn id="134" dur="500"/>
                                        <p:tgtEl>
                                          <p:spTgt spid="294"/>
                                        </p:tgtEl>
                                      </p:cBhvr>
                                    </p:animEffect>
                                  </p:childTnLst>
                                </p:cTn>
                              </p:par>
                              <p:par>
                                <p:cTn id="135" presetID="22" presetClass="entr" presetSubtype="8" fill="hold" nodeType="withEffect">
                                  <p:stCondLst>
                                    <p:cond delay="0"/>
                                  </p:stCondLst>
                                  <p:childTnLst>
                                    <p:set>
                                      <p:cBhvr>
                                        <p:cTn id="136" dur="1" fill="hold">
                                          <p:stCondLst>
                                            <p:cond delay="0"/>
                                          </p:stCondLst>
                                        </p:cTn>
                                        <p:tgtEl>
                                          <p:spTgt spid="296"/>
                                        </p:tgtEl>
                                        <p:attrNameLst>
                                          <p:attrName>style.visibility</p:attrName>
                                        </p:attrNameLst>
                                      </p:cBhvr>
                                      <p:to>
                                        <p:strVal val="visible"/>
                                      </p:to>
                                    </p:set>
                                    <p:animEffect transition="in" filter="wipe(left)">
                                      <p:cBhvr>
                                        <p:cTn id="137" dur="500"/>
                                        <p:tgtEl>
                                          <p:spTgt spid="296"/>
                                        </p:tgtEl>
                                      </p:cBhvr>
                                    </p:animEffect>
                                  </p:childTnLst>
                                </p:cTn>
                              </p:par>
                              <p:par>
                                <p:cTn id="138" presetID="22" presetClass="entr" presetSubtype="8" fill="hold" nodeType="withEffect">
                                  <p:stCondLst>
                                    <p:cond delay="0"/>
                                  </p:stCondLst>
                                  <p:childTnLst>
                                    <p:set>
                                      <p:cBhvr>
                                        <p:cTn id="139" dur="1" fill="hold">
                                          <p:stCondLst>
                                            <p:cond delay="0"/>
                                          </p:stCondLst>
                                        </p:cTn>
                                        <p:tgtEl>
                                          <p:spTgt spid="295"/>
                                        </p:tgtEl>
                                        <p:attrNameLst>
                                          <p:attrName>style.visibility</p:attrName>
                                        </p:attrNameLst>
                                      </p:cBhvr>
                                      <p:to>
                                        <p:strVal val="visible"/>
                                      </p:to>
                                    </p:set>
                                    <p:animEffect transition="in" filter="wipe(left)">
                                      <p:cBhvr>
                                        <p:cTn id="140" dur="500"/>
                                        <p:tgtEl>
                                          <p:spTgt spid="295"/>
                                        </p:tgtEl>
                                      </p:cBhvr>
                                    </p:animEffect>
                                  </p:childTnLst>
                                </p:cTn>
                              </p:par>
                            </p:childTnLst>
                          </p:cTn>
                        </p:par>
                        <p:par>
                          <p:cTn id="141" fill="hold">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289"/>
                                        </p:tgtEl>
                                        <p:attrNameLst>
                                          <p:attrName>style.visibility</p:attrName>
                                        </p:attrNameLst>
                                      </p:cBhvr>
                                      <p:to>
                                        <p:strVal val="visible"/>
                                      </p:to>
                                    </p:set>
                                    <p:animEffect transition="in" filter="wipe(left)">
                                      <p:cBhvr>
                                        <p:cTn id="144" dur="500"/>
                                        <p:tgtEl>
                                          <p:spTgt spid="289"/>
                                        </p:tgtEl>
                                      </p:cBhvr>
                                    </p:animEffect>
                                  </p:childTnLst>
                                </p:cTn>
                              </p:par>
                            </p:childTnLst>
                          </p:cTn>
                        </p:par>
                        <p:par>
                          <p:cTn id="145" fill="hold">
                            <p:stCondLst>
                              <p:cond delay="1000"/>
                            </p:stCondLst>
                            <p:childTnLst>
                              <p:par>
                                <p:cTn id="146" presetID="22" presetClass="entr" presetSubtype="8" fill="hold" grpId="0" nodeType="afterEffect">
                                  <p:stCondLst>
                                    <p:cond delay="0"/>
                                  </p:stCondLst>
                                  <p:childTnLst>
                                    <p:set>
                                      <p:cBhvr>
                                        <p:cTn id="147" dur="1" fill="hold">
                                          <p:stCondLst>
                                            <p:cond delay="0"/>
                                          </p:stCondLst>
                                        </p:cTn>
                                        <p:tgtEl>
                                          <p:spTgt spid="287"/>
                                        </p:tgtEl>
                                        <p:attrNameLst>
                                          <p:attrName>style.visibility</p:attrName>
                                        </p:attrNameLst>
                                      </p:cBhvr>
                                      <p:to>
                                        <p:strVal val="visible"/>
                                      </p:to>
                                    </p:set>
                                    <p:animEffect transition="in" filter="wipe(left)">
                                      <p:cBhvr>
                                        <p:cTn id="148" dur="500"/>
                                        <p:tgtEl>
                                          <p:spTgt spid="287"/>
                                        </p:tgtEl>
                                      </p:cBhvr>
                                    </p:animEffect>
                                  </p:childTnLst>
                                </p:cTn>
                              </p:par>
                            </p:childTnLst>
                          </p:cTn>
                        </p:par>
                        <p:par>
                          <p:cTn id="149" fill="hold">
                            <p:stCondLst>
                              <p:cond delay="1500"/>
                            </p:stCondLst>
                            <p:childTnLst>
                              <p:par>
                                <p:cTn id="150" presetID="22" presetClass="entr" presetSubtype="8" fill="hold" grpId="0" nodeType="afterEffect">
                                  <p:stCondLst>
                                    <p:cond delay="0"/>
                                  </p:stCondLst>
                                  <p:childTnLst>
                                    <p:set>
                                      <p:cBhvr>
                                        <p:cTn id="151" dur="1" fill="hold">
                                          <p:stCondLst>
                                            <p:cond delay="0"/>
                                          </p:stCondLst>
                                        </p:cTn>
                                        <p:tgtEl>
                                          <p:spTgt spid="288"/>
                                        </p:tgtEl>
                                        <p:attrNameLst>
                                          <p:attrName>style.visibility</p:attrName>
                                        </p:attrNameLst>
                                      </p:cBhvr>
                                      <p:to>
                                        <p:strVal val="visible"/>
                                      </p:to>
                                    </p:set>
                                    <p:animEffect transition="in" filter="wipe(left)">
                                      <p:cBhvr>
                                        <p:cTn id="152" dur="500"/>
                                        <p:tgtEl>
                                          <p:spTgt spid="288"/>
                                        </p:tgtEl>
                                      </p:cBhvr>
                                    </p:animEffect>
                                  </p:childTnLst>
                                </p:cTn>
                              </p:par>
                            </p:childTnLst>
                          </p:cTn>
                        </p:par>
                        <p:par>
                          <p:cTn id="153" fill="hold">
                            <p:stCondLst>
                              <p:cond delay="2000"/>
                            </p:stCondLst>
                            <p:childTnLst>
                              <p:par>
                                <p:cTn id="154" presetID="22" presetClass="entr" presetSubtype="8" fill="hold" grpId="0" nodeType="afterEffect">
                                  <p:stCondLst>
                                    <p:cond delay="0"/>
                                  </p:stCondLst>
                                  <p:childTnLst>
                                    <p:set>
                                      <p:cBhvr>
                                        <p:cTn id="155" dur="1" fill="hold">
                                          <p:stCondLst>
                                            <p:cond delay="0"/>
                                          </p:stCondLst>
                                        </p:cTn>
                                        <p:tgtEl>
                                          <p:spTgt spid="290"/>
                                        </p:tgtEl>
                                        <p:attrNameLst>
                                          <p:attrName>style.visibility</p:attrName>
                                        </p:attrNameLst>
                                      </p:cBhvr>
                                      <p:to>
                                        <p:strVal val="visible"/>
                                      </p:to>
                                    </p:set>
                                    <p:animEffect transition="in" filter="wipe(left)">
                                      <p:cBhvr>
                                        <p:cTn id="156" dur="500"/>
                                        <p:tgtEl>
                                          <p:spTgt spid="290"/>
                                        </p:tgtEl>
                                      </p:cBhvr>
                                    </p:animEffect>
                                  </p:childTnLst>
                                </p:cTn>
                              </p:par>
                            </p:childTnLst>
                          </p:cTn>
                        </p:par>
                        <p:par>
                          <p:cTn id="157" fill="hold">
                            <p:stCondLst>
                              <p:cond delay="2500"/>
                            </p:stCondLst>
                            <p:childTnLst>
                              <p:par>
                                <p:cTn id="158" presetID="22" presetClass="entr" presetSubtype="8" fill="hold" grpId="0" nodeType="afterEffect">
                                  <p:stCondLst>
                                    <p:cond delay="0"/>
                                  </p:stCondLst>
                                  <p:childTnLst>
                                    <p:set>
                                      <p:cBhvr>
                                        <p:cTn id="159" dur="1" fill="hold">
                                          <p:stCondLst>
                                            <p:cond delay="0"/>
                                          </p:stCondLst>
                                        </p:cTn>
                                        <p:tgtEl>
                                          <p:spTgt spid="291"/>
                                        </p:tgtEl>
                                        <p:attrNameLst>
                                          <p:attrName>style.visibility</p:attrName>
                                        </p:attrNameLst>
                                      </p:cBhvr>
                                      <p:to>
                                        <p:strVal val="visible"/>
                                      </p:to>
                                    </p:set>
                                    <p:animEffect transition="in" filter="wipe(left)">
                                      <p:cBhvr>
                                        <p:cTn id="160" dur="500"/>
                                        <p:tgtEl>
                                          <p:spTgt spid="291"/>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301"/>
                                        </p:tgtEl>
                                        <p:attrNameLst>
                                          <p:attrName>style.visibility</p:attrName>
                                        </p:attrNameLst>
                                      </p:cBhvr>
                                      <p:to>
                                        <p:strVal val="visible"/>
                                      </p:to>
                                    </p:set>
                                    <p:animEffect transition="in" filter="wipe(left)">
                                      <p:cBhvr>
                                        <p:cTn id="163"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6" grpId="0" animBg="1"/>
      <p:bldP spid="17" grpId="0" animBg="1"/>
      <p:bldP spid="33" grpId="0" animBg="1"/>
      <p:bldP spid="37" grpId="0" animBg="1"/>
      <p:bldP spid="38" grpId="0" animBg="1"/>
      <p:bldP spid="46" grpId="0" animBg="1"/>
      <p:bldP spid="94" grpId="0" animBg="1"/>
      <p:bldP spid="99" grpId="0" animBg="1"/>
      <p:bldP spid="115" grpId="0" animBg="1"/>
      <p:bldP spid="116" grpId="0" animBg="1"/>
      <p:bldP spid="117" grpId="0" animBg="1"/>
      <p:bldP spid="118" grpId="0" animBg="1"/>
      <p:bldP spid="119" grpId="0" animBg="1"/>
      <p:bldP spid="135" grpId="0" animBg="1"/>
      <p:bldP spid="287" grpId="0" animBg="1"/>
      <p:bldP spid="288" grpId="0" animBg="1"/>
      <p:bldP spid="289" grpId="0" animBg="1"/>
      <p:bldP spid="290" grpId="0" animBg="1"/>
      <p:bldP spid="291" grpId="0" animBg="1"/>
      <p:bldP spid="297" grpId="0"/>
      <p:bldP spid="300" grpId="0"/>
      <p:bldP spid="30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picture containing text, light&#10;&#10;Description automatically generated">
            <a:extLst>
              <a:ext uri="{FF2B5EF4-FFF2-40B4-BE49-F238E27FC236}">
                <a16:creationId xmlns:a16="http://schemas.microsoft.com/office/drawing/2014/main" id="{F6A2E253-36E2-A3EF-EA10-42A4EA57AE1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108EFC-BD5B-F91F-8A23-0B5DAD831AD4}"/>
              </a:ext>
            </a:extLst>
          </p:cNvPr>
          <p:cNvSpPr>
            <a:spLocks noGrp="1"/>
          </p:cNvSpPr>
          <p:nvPr>
            <p:ph type="title"/>
          </p:nvPr>
        </p:nvSpPr>
        <p:spPr>
          <a:xfrm>
            <a:off x="838200" y="365125"/>
            <a:ext cx="10515600" cy="668147"/>
          </a:xfrm>
        </p:spPr>
        <p:txBody>
          <a:bodyPr>
            <a:normAutofit fontScale="90000"/>
          </a:bodyPr>
          <a:lstStyle/>
          <a:p>
            <a:r>
              <a:rPr lang="en-US" b="1" i="0">
                <a:solidFill>
                  <a:schemeClr val="accent1">
                    <a:lumMod val="60000"/>
                    <a:lumOff val="40000"/>
                  </a:schemeClr>
                </a:solidFill>
                <a:effectLst/>
                <a:latin typeface="Trade Gothic Next HvyCd" panose="020B0906040303020004" pitchFamily="34" charset="0"/>
              </a:rPr>
              <a:t>Best Ways to Secure Crypto Wallets</a:t>
            </a:r>
            <a:endParaRPr lang="en-IN" dirty="0"/>
          </a:p>
        </p:txBody>
      </p:sp>
      <p:sp>
        <p:nvSpPr>
          <p:cNvPr id="5" name="TextBox 4">
            <a:extLst>
              <a:ext uri="{FF2B5EF4-FFF2-40B4-BE49-F238E27FC236}">
                <a16:creationId xmlns:a16="http://schemas.microsoft.com/office/drawing/2014/main" id="{C987E699-1DAB-724C-E151-4EEE6EE03A46}"/>
              </a:ext>
            </a:extLst>
          </p:cNvPr>
          <p:cNvSpPr txBox="1"/>
          <p:nvPr/>
        </p:nvSpPr>
        <p:spPr>
          <a:xfrm>
            <a:off x="838200" y="1214507"/>
            <a:ext cx="4233672" cy="5001369"/>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Even if we use HD wallets there are chances to be vulnerable if we don’t follow the best practices for securing our wallets. Here some of the best practices we can follow  to keep our wallets secure :</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Backup your master key phrase</a:t>
            </a:r>
            <a:r>
              <a:rPr lang="en-IN" dirty="0">
                <a:solidFill>
                  <a:schemeClr val="accent1">
                    <a:lumMod val="60000"/>
                    <a:lumOff val="40000"/>
                  </a:schemeClr>
                </a:solidFill>
                <a:latin typeface="Trade Gothic Next HvyCd" panose="020B0906040303020004" pitchFamily="34" charset="0"/>
              </a:rPr>
              <a:t>:</a:t>
            </a:r>
          </a:p>
          <a:p>
            <a:pPr marL="742950" lvl="1" indent="-285750">
              <a:buFont typeface="Arial" panose="020B0604020202020204" pitchFamily="34" charset="0"/>
              <a:buChar char="•"/>
            </a:pPr>
            <a:r>
              <a:rPr lang="en-IN" sz="1200" dirty="0">
                <a:solidFill>
                  <a:schemeClr val="accent1">
                    <a:lumMod val="60000"/>
                    <a:lumOff val="40000"/>
                  </a:schemeClr>
                </a:solidFill>
                <a:latin typeface="Trade Gothic Next HvyCd" panose="020B0906040303020004" pitchFamily="34" charset="0"/>
              </a:rPr>
              <a:t>It’s a very good practice to backup your master key phrase on very safe place because it is the only way you can access your wallet.</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Prefer to use cold wallets:</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Because if security is the main priority then offline wallets are the best.</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Prefer to use multi-factor authentication:</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Even if you are using a cold wallet. It is not safe from physical attacks. Therefore, it is best practice to encrypt the device where you store your wallets.</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You can link multiple devices to the wallets for them to perform 2 factor authentication.</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Always update your Software:</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Updates are made to make the software more secure and reduce vulnerability and improve it. It is always the best practice to stay up-to-date with the technological advances made with your wallets.</a:t>
            </a:r>
          </a:p>
        </p:txBody>
      </p:sp>
    </p:spTree>
    <p:extLst>
      <p:ext uri="{BB962C8B-B14F-4D97-AF65-F5344CB8AC3E}">
        <p14:creationId xmlns:p14="http://schemas.microsoft.com/office/powerpoint/2010/main" val="25341328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826122DD-81C2-88C0-8CD9-3028AA20095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8418" b="7312"/>
          <a:stretch/>
        </p:blipFill>
        <p:spPr>
          <a:xfrm>
            <a:off x="20" y="1"/>
            <a:ext cx="12191980" cy="6857999"/>
          </a:xfrm>
          <a:prstGeom prst="rect">
            <a:avLst/>
          </a:prstGeom>
        </p:spPr>
      </p:pic>
      <p:sp>
        <p:nvSpPr>
          <p:cNvPr id="2" name="Title 1">
            <a:extLst>
              <a:ext uri="{FF2B5EF4-FFF2-40B4-BE49-F238E27FC236}">
                <a16:creationId xmlns:a16="http://schemas.microsoft.com/office/drawing/2014/main" id="{2BA84D65-79C0-F68B-8796-01925DE13766}"/>
              </a:ext>
            </a:extLst>
          </p:cNvPr>
          <p:cNvSpPr>
            <a:spLocks noGrp="1"/>
          </p:cNvSpPr>
          <p:nvPr>
            <p:ph type="title"/>
          </p:nvPr>
        </p:nvSpPr>
        <p:spPr>
          <a:xfrm>
            <a:off x="1524000" y="2706625"/>
            <a:ext cx="9144000" cy="1140908"/>
          </a:xfrm>
        </p:spPr>
        <p:txBody>
          <a:bodyPr vert="horz" lIns="91440" tIns="45720" rIns="91440" bIns="45720" rtlCol="0" anchor="b">
            <a:noAutofit/>
          </a:bodyPr>
          <a:lstStyle/>
          <a:p>
            <a:pPr algn="ctr"/>
            <a:r>
              <a:rPr lang="en-US" sz="7200" dirty="0">
                <a:solidFill>
                  <a:schemeClr val="accent1">
                    <a:lumMod val="60000"/>
                    <a:lumOff val="40000"/>
                  </a:schemeClr>
                </a:solidFill>
                <a:latin typeface="Trade Gothic Next HvyCd" panose="020B0906040303020004" pitchFamily="34" charset="0"/>
              </a:rPr>
              <a:t>Thank You</a:t>
            </a:r>
          </a:p>
        </p:txBody>
      </p:sp>
    </p:spTree>
    <p:extLst>
      <p:ext uri="{BB962C8B-B14F-4D97-AF65-F5344CB8AC3E}">
        <p14:creationId xmlns:p14="http://schemas.microsoft.com/office/powerpoint/2010/main" val="13720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88E27A-3404-E5DE-1283-7629A65A9DDF}"/>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838200" y="1710245"/>
            <a:ext cx="5257800" cy="1325563"/>
          </a:xfrm>
        </p:spPr>
        <p:txBody>
          <a:bodyPr/>
          <a:lstStyle/>
          <a:p>
            <a:r>
              <a:rPr lang="en-US" dirty="0">
                <a:solidFill>
                  <a:schemeClr val="accent5">
                    <a:lumMod val="60000"/>
                    <a:lumOff val="40000"/>
                  </a:schemeClr>
                </a:solidFill>
                <a:latin typeface="Trade Gothic Next HvyCd" panose="020B0906040303020004" pitchFamily="34" charset="0"/>
              </a:rPr>
              <a:t>Cryptography</a:t>
            </a:r>
            <a:endParaRPr lang="en-IN"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838200" y="2898648"/>
            <a:ext cx="5257800" cy="2773807"/>
          </a:xfrm>
        </p:spPr>
        <p:txBody>
          <a:bodyPr>
            <a:normAutofit/>
          </a:bodyPr>
          <a:lstStyle/>
          <a:p>
            <a:r>
              <a:rPr lang="en-US" sz="2000" dirty="0">
                <a:solidFill>
                  <a:schemeClr val="accent5">
                    <a:lumMod val="60000"/>
                    <a:lumOff val="40000"/>
                  </a:schemeClr>
                </a:solidFill>
                <a:latin typeface="Trade Gothic Next HvyCd" panose="020B0906040303020004" pitchFamily="34" charset="0"/>
              </a:rPr>
              <a:t>Cryptography is the practice of secure communication in the presence of third parties. </a:t>
            </a:r>
          </a:p>
          <a:p>
            <a:r>
              <a:rPr lang="en-US" sz="2000" dirty="0">
                <a:solidFill>
                  <a:schemeClr val="accent5">
                    <a:lumMod val="60000"/>
                    <a:lumOff val="40000"/>
                  </a:schemeClr>
                </a:solidFill>
                <a:latin typeface="Trade Gothic Next HvyCd" panose="020B0906040303020004" pitchFamily="34" charset="0"/>
              </a:rPr>
              <a:t>It involves techniques for secure communication, authentication, and data confidentiality.</a:t>
            </a:r>
          </a:p>
          <a:p>
            <a:r>
              <a:rPr lang="en-US" sz="2000" b="0" i="0" dirty="0">
                <a:solidFill>
                  <a:schemeClr val="accent5">
                    <a:lumMod val="60000"/>
                    <a:lumOff val="40000"/>
                  </a:schemeClr>
                </a:solidFill>
                <a:effectLst/>
                <a:latin typeface="Trade Gothic Next HvyCd" panose="020B0906040303020004" pitchFamily="34" charset="0"/>
              </a:rPr>
              <a:t>Cryptography forms the foundation of blockchain technology. It is used to secure transactions, protect user identities, maintain data integrity, and establish consensus mechanisms.</a:t>
            </a:r>
            <a:endParaRPr lang="en-US" sz="2000" dirty="0">
              <a:solidFill>
                <a:schemeClr val="accent5">
                  <a:lumMod val="60000"/>
                  <a:lumOff val="40000"/>
                </a:schemeClr>
              </a:solidFill>
              <a:latin typeface="Trade Gothic Next HvyCd" panose="020B0906040303020004" pitchFamily="34" charset="0"/>
            </a:endParaRPr>
          </a:p>
          <a:p>
            <a:pPr marL="0" indent="0">
              <a:buNone/>
            </a:pPr>
            <a:endParaRPr lang="en-IN" sz="2000" dirty="0">
              <a:solidFill>
                <a:schemeClr val="accent5">
                  <a:lumMod val="60000"/>
                  <a:lumOff val="40000"/>
                </a:schemeClr>
              </a:solidFill>
              <a:latin typeface="Trade Gothic Next HvyCd" panose="020B0906040303020004" pitchFamily="34" charset="0"/>
            </a:endParaRPr>
          </a:p>
        </p:txBody>
      </p:sp>
      <p:sp>
        <p:nvSpPr>
          <p:cNvPr id="6" name="Rectangle: Rounded Corners 5">
            <a:extLst>
              <a:ext uri="{FF2B5EF4-FFF2-40B4-BE49-F238E27FC236}">
                <a16:creationId xmlns:a16="http://schemas.microsoft.com/office/drawing/2014/main" id="{852B691A-489B-7CFB-D635-0B58EEAD1628}"/>
              </a:ext>
            </a:extLst>
          </p:cNvPr>
          <p:cNvSpPr/>
          <p:nvPr/>
        </p:nvSpPr>
        <p:spPr>
          <a:xfrm>
            <a:off x="7540858" y="2146396"/>
            <a:ext cx="2197101" cy="594519"/>
          </a:xfrm>
          <a:prstGeom prst="roundRect">
            <a:avLst>
              <a:gd name="adj" fmla="val 27423"/>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60000"/>
                    <a:lumOff val="40000"/>
                  </a:schemeClr>
                </a:solidFill>
                <a:latin typeface="Trade Gothic Next HvyCd" panose="020B0906040303020004" pitchFamily="34" charset="0"/>
              </a:rPr>
              <a:t>Cryptography</a:t>
            </a:r>
            <a:endParaRPr lang="en-IN" sz="2000" dirty="0">
              <a:solidFill>
                <a:schemeClr val="accent5">
                  <a:lumMod val="60000"/>
                  <a:lumOff val="40000"/>
                </a:schemeClr>
              </a:solidFill>
              <a:latin typeface="Trade Gothic Next HvyCd" panose="020B0906040303020004" pitchFamily="34" charset="0"/>
            </a:endParaRPr>
          </a:p>
        </p:txBody>
      </p:sp>
      <p:sp>
        <p:nvSpPr>
          <p:cNvPr id="7" name="Rectangle: Rounded Corners 6">
            <a:extLst>
              <a:ext uri="{FF2B5EF4-FFF2-40B4-BE49-F238E27FC236}">
                <a16:creationId xmlns:a16="http://schemas.microsoft.com/office/drawing/2014/main" id="{4E9B0E23-D1AB-5D03-4B07-F48E0B2D5C19}"/>
              </a:ext>
            </a:extLst>
          </p:cNvPr>
          <p:cNvSpPr/>
          <p:nvPr/>
        </p:nvSpPr>
        <p:spPr>
          <a:xfrm>
            <a:off x="6705209" y="3428841"/>
            <a:ext cx="1615694" cy="603821"/>
          </a:xfrm>
          <a:prstGeom prst="roundRect">
            <a:avLst>
              <a:gd name="adj" fmla="val 25770"/>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Symmetric</a:t>
            </a:r>
            <a:r>
              <a:rPr lang="en-US" sz="1200" dirty="0">
                <a:solidFill>
                  <a:schemeClr val="accent5">
                    <a:lumMod val="60000"/>
                    <a:lumOff val="40000"/>
                  </a:schemeClr>
                </a:solidFill>
                <a:latin typeface="Trade Gothic Next HvyCd" panose="020B0906040303020004" pitchFamily="34" charset="0"/>
              </a:rPr>
              <a:t> key cryptography</a:t>
            </a:r>
            <a:endParaRPr lang="en-IN" sz="1200" dirty="0">
              <a:solidFill>
                <a:schemeClr val="accent5">
                  <a:lumMod val="60000"/>
                  <a:lumOff val="40000"/>
                </a:schemeClr>
              </a:solidFill>
              <a:latin typeface="Trade Gothic Next HvyCd" panose="020B0906040303020004" pitchFamily="34" charset="0"/>
            </a:endParaRPr>
          </a:p>
        </p:txBody>
      </p:sp>
      <p:sp>
        <p:nvSpPr>
          <p:cNvPr id="9" name="Rectangle: Rounded Corners 8">
            <a:extLst>
              <a:ext uri="{FF2B5EF4-FFF2-40B4-BE49-F238E27FC236}">
                <a16:creationId xmlns:a16="http://schemas.microsoft.com/office/drawing/2014/main" id="{5961C8B6-9A59-F4AF-28CF-F7E80C5C8AA7}"/>
              </a:ext>
            </a:extLst>
          </p:cNvPr>
          <p:cNvSpPr/>
          <p:nvPr/>
        </p:nvSpPr>
        <p:spPr>
          <a:xfrm>
            <a:off x="8930112" y="3428841"/>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60000"/>
                    <a:lumOff val="40000"/>
                  </a:schemeClr>
                </a:solidFill>
                <a:latin typeface="Trade Gothic Next HvyCd" panose="020B0906040303020004" pitchFamily="34" charset="0"/>
              </a:rPr>
              <a:t>Asymmetric key cryptography</a:t>
            </a:r>
            <a:endParaRPr lang="en-IN" sz="1200" dirty="0">
              <a:solidFill>
                <a:schemeClr val="accent5">
                  <a:lumMod val="60000"/>
                  <a:lumOff val="40000"/>
                </a:schemeClr>
              </a:solidFill>
              <a:latin typeface="Trade Gothic Next HvyCd" panose="020B0906040303020004" pitchFamily="34" charset="0"/>
            </a:endParaRPr>
          </a:p>
        </p:txBody>
      </p:sp>
      <p:sp>
        <p:nvSpPr>
          <p:cNvPr id="84" name="Rectangle: Rounded Corners 83">
            <a:extLst>
              <a:ext uri="{FF2B5EF4-FFF2-40B4-BE49-F238E27FC236}">
                <a16:creationId xmlns:a16="http://schemas.microsoft.com/office/drawing/2014/main" id="{030BDF70-65AF-1F5B-F0FA-5C7720670305}"/>
              </a:ext>
            </a:extLst>
          </p:cNvPr>
          <p:cNvSpPr/>
          <p:nvPr/>
        </p:nvSpPr>
        <p:spPr>
          <a:xfrm>
            <a:off x="6719451" y="4996954"/>
            <a:ext cx="486889"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AES</a:t>
            </a:r>
            <a:endParaRPr lang="en-IN" sz="1200" dirty="0">
              <a:solidFill>
                <a:schemeClr val="accent1">
                  <a:lumMod val="40000"/>
                  <a:lumOff val="60000"/>
                </a:schemeClr>
              </a:solidFill>
              <a:latin typeface="Trade Gothic Next HvyCd" panose="020B0906040303020004" pitchFamily="34" charset="0"/>
            </a:endParaRPr>
          </a:p>
        </p:txBody>
      </p:sp>
      <p:sp>
        <p:nvSpPr>
          <p:cNvPr id="85" name="Rectangle: Rounded Corners 84">
            <a:extLst>
              <a:ext uri="{FF2B5EF4-FFF2-40B4-BE49-F238E27FC236}">
                <a16:creationId xmlns:a16="http://schemas.microsoft.com/office/drawing/2014/main" id="{18E53B2D-F18E-C952-CF6F-B89D2F181A9C}"/>
              </a:ext>
            </a:extLst>
          </p:cNvPr>
          <p:cNvSpPr/>
          <p:nvPr/>
        </p:nvSpPr>
        <p:spPr>
          <a:xfrm>
            <a:off x="7815540" y="4411659"/>
            <a:ext cx="491121"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DES</a:t>
            </a:r>
            <a:endParaRPr lang="en-IN" sz="1200" dirty="0">
              <a:solidFill>
                <a:schemeClr val="accent1">
                  <a:lumMod val="40000"/>
                  <a:lumOff val="60000"/>
                </a:schemeClr>
              </a:solidFill>
              <a:latin typeface="Trade Gothic Next HvyCd" panose="020B0906040303020004" pitchFamily="34" charset="0"/>
            </a:endParaRPr>
          </a:p>
        </p:txBody>
      </p:sp>
      <p:sp>
        <p:nvSpPr>
          <p:cNvPr id="87" name="Rectangle: Rounded Corners 86">
            <a:extLst>
              <a:ext uri="{FF2B5EF4-FFF2-40B4-BE49-F238E27FC236}">
                <a16:creationId xmlns:a16="http://schemas.microsoft.com/office/drawing/2014/main" id="{AB895B77-72E9-B83D-004F-8FE4435AF0B1}"/>
              </a:ext>
            </a:extLst>
          </p:cNvPr>
          <p:cNvSpPr/>
          <p:nvPr/>
        </p:nvSpPr>
        <p:spPr>
          <a:xfrm>
            <a:off x="10581109" y="4414181"/>
            <a:ext cx="486890"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RSA</a:t>
            </a:r>
            <a:endParaRPr lang="en-IN" sz="1200" dirty="0">
              <a:solidFill>
                <a:schemeClr val="accent1">
                  <a:lumMod val="40000"/>
                  <a:lumOff val="60000"/>
                </a:schemeClr>
              </a:solidFill>
              <a:latin typeface="Trade Gothic Next HvyCd" panose="020B0906040303020004" pitchFamily="34" charset="0"/>
            </a:endParaRPr>
          </a:p>
        </p:txBody>
      </p:sp>
      <p:cxnSp>
        <p:nvCxnSpPr>
          <p:cNvPr id="103" name="Connector: Elbow 102">
            <a:extLst>
              <a:ext uri="{FF2B5EF4-FFF2-40B4-BE49-F238E27FC236}">
                <a16:creationId xmlns:a16="http://schemas.microsoft.com/office/drawing/2014/main" id="{0B155709-F2C4-876B-F003-9C817C552566}"/>
              </a:ext>
            </a:extLst>
          </p:cNvPr>
          <p:cNvCxnSpPr>
            <a:cxnSpLocks/>
            <a:stCxn id="7" idx="2"/>
            <a:endCxn id="84" idx="3"/>
          </p:cNvCxnSpPr>
          <p:nvPr/>
        </p:nvCxnSpPr>
        <p:spPr>
          <a:xfrm rot="5400000">
            <a:off x="6797542" y="4441460"/>
            <a:ext cx="1124312" cy="306716"/>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9A9D9A27-6AE9-93D4-B9FA-F3A0A0EACF48}"/>
              </a:ext>
            </a:extLst>
          </p:cNvPr>
          <p:cNvCxnSpPr>
            <a:cxnSpLocks/>
            <a:stCxn id="7" idx="2"/>
            <a:endCxn id="85" idx="1"/>
          </p:cNvCxnSpPr>
          <p:nvPr/>
        </p:nvCxnSpPr>
        <p:spPr>
          <a:xfrm rot="16200000" flipH="1">
            <a:off x="7394790" y="4150928"/>
            <a:ext cx="539017" cy="30248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E854DA25-80C9-0557-70AB-2BF846C37385}"/>
              </a:ext>
            </a:extLst>
          </p:cNvPr>
          <p:cNvCxnSpPr>
            <a:cxnSpLocks/>
            <a:stCxn id="9" idx="2"/>
            <a:endCxn id="87" idx="1"/>
          </p:cNvCxnSpPr>
          <p:nvPr/>
        </p:nvCxnSpPr>
        <p:spPr>
          <a:xfrm rot="16200000" flipH="1">
            <a:off x="9884114" y="3877205"/>
            <a:ext cx="550841" cy="84315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28A0BE5-FF86-9721-66C8-B3EB99843542}"/>
              </a:ext>
            </a:extLst>
          </p:cNvPr>
          <p:cNvCxnSpPr>
            <a:cxnSpLocks/>
            <a:stCxn id="6" idx="2"/>
            <a:endCxn id="9" idx="0"/>
          </p:cNvCxnSpPr>
          <p:nvPr/>
        </p:nvCxnSpPr>
        <p:spPr>
          <a:xfrm rot="16200000" flipH="1">
            <a:off x="8844721" y="2535603"/>
            <a:ext cx="687926" cy="109855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96A986A0-B22C-297E-BF5A-446C9EFFB570}"/>
              </a:ext>
            </a:extLst>
          </p:cNvPr>
          <p:cNvCxnSpPr>
            <a:cxnSpLocks/>
            <a:stCxn id="6" idx="2"/>
            <a:endCxn id="7" idx="0"/>
          </p:cNvCxnSpPr>
          <p:nvPr/>
        </p:nvCxnSpPr>
        <p:spPr>
          <a:xfrm rot="5400000">
            <a:off x="7732270" y="2521702"/>
            <a:ext cx="687926" cy="1126353"/>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E1908B11-A3BF-EC63-3B8F-D770F1377447}"/>
              </a:ext>
            </a:extLst>
          </p:cNvPr>
          <p:cNvSpPr/>
          <p:nvPr/>
        </p:nvSpPr>
        <p:spPr>
          <a:xfrm>
            <a:off x="8197718" y="4991580"/>
            <a:ext cx="1360049"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elliptic curve (EC)</a:t>
            </a:r>
            <a:endParaRPr lang="en-IN" sz="1200" dirty="0">
              <a:solidFill>
                <a:schemeClr val="accent1">
                  <a:lumMod val="40000"/>
                  <a:lumOff val="60000"/>
                </a:schemeClr>
              </a:solidFill>
              <a:latin typeface="Trade Gothic Next HvyCd" panose="020B0906040303020004" pitchFamily="34" charset="0"/>
            </a:endParaRPr>
          </a:p>
        </p:txBody>
      </p:sp>
      <p:sp>
        <p:nvSpPr>
          <p:cNvPr id="149" name="Rectangle: Rounded Corners 148">
            <a:extLst>
              <a:ext uri="{FF2B5EF4-FFF2-40B4-BE49-F238E27FC236}">
                <a16:creationId xmlns:a16="http://schemas.microsoft.com/office/drawing/2014/main" id="{FBE696AF-1328-0B0D-5584-B276CA3C29B1}"/>
              </a:ext>
            </a:extLst>
          </p:cNvPr>
          <p:cNvSpPr/>
          <p:nvPr/>
        </p:nvSpPr>
        <p:spPr>
          <a:xfrm>
            <a:off x="10144529" y="5549343"/>
            <a:ext cx="1360049" cy="333514"/>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Diffie Hellman (DH)</a:t>
            </a:r>
            <a:endParaRPr lang="en-IN" sz="1200" dirty="0">
              <a:solidFill>
                <a:schemeClr val="accent1">
                  <a:lumMod val="40000"/>
                  <a:lumOff val="60000"/>
                </a:schemeClr>
              </a:solidFill>
              <a:latin typeface="Trade Gothic Next HvyCd" panose="020B0906040303020004" pitchFamily="34" charset="0"/>
            </a:endParaRPr>
          </a:p>
        </p:txBody>
      </p:sp>
      <p:cxnSp>
        <p:nvCxnSpPr>
          <p:cNvPr id="151" name="Connector: Elbow 150">
            <a:extLst>
              <a:ext uri="{FF2B5EF4-FFF2-40B4-BE49-F238E27FC236}">
                <a16:creationId xmlns:a16="http://schemas.microsoft.com/office/drawing/2014/main" id="{4BF0A5C7-6534-E452-A118-950E04171C5D}"/>
              </a:ext>
            </a:extLst>
          </p:cNvPr>
          <p:cNvCxnSpPr>
            <a:cxnSpLocks/>
            <a:stCxn id="9" idx="2"/>
            <a:endCxn id="147" idx="3"/>
          </p:cNvCxnSpPr>
          <p:nvPr/>
        </p:nvCxnSpPr>
        <p:spPr>
          <a:xfrm rot="5400000">
            <a:off x="9083743" y="4497384"/>
            <a:ext cx="1128240" cy="180192"/>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1838FFE0-34DC-06B9-5F26-F7A324C6B8E5}"/>
              </a:ext>
            </a:extLst>
          </p:cNvPr>
          <p:cNvCxnSpPr>
            <a:cxnSpLocks/>
            <a:stCxn id="9" idx="2"/>
            <a:endCxn id="149" idx="1"/>
          </p:cNvCxnSpPr>
          <p:nvPr/>
        </p:nvCxnSpPr>
        <p:spPr>
          <a:xfrm rot="16200000" flipH="1">
            <a:off x="9094874" y="4666445"/>
            <a:ext cx="1692740" cy="406570"/>
          </a:xfrm>
          <a:prstGeom prst="bentConnector2">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5116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E8C3E-3B2C-CB57-E94F-0BC63864B2FD}"/>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7820" b="7820"/>
          <a:stretch/>
        </p:blipFill>
        <p:spPr>
          <a:xfrm>
            <a:off x="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p:txBody>
          <a:bodyPr/>
          <a:lstStyle/>
          <a:p>
            <a:r>
              <a:rPr lang="en-US" dirty="0">
                <a:solidFill>
                  <a:schemeClr val="accent1">
                    <a:lumMod val="40000"/>
                    <a:lumOff val="60000"/>
                  </a:schemeClr>
                </a:solidFill>
                <a:latin typeface="Trade Gothic Next HvyCd" panose="020B0906040303020004" pitchFamily="34" charset="0"/>
              </a:rPr>
              <a:t>How Cryptography Works ?</a:t>
            </a:r>
            <a:endParaRPr lang="en-IN" dirty="0">
              <a:solidFill>
                <a:schemeClr val="accent1">
                  <a:lumMod val="40000"/>
                  <a:lumOff val="60000"/>
                </a:schemeClr>
              </a:solidFill>
              <a:latin typeface="Trade Gothic Next HvyCd" panose="020B09060403030200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5020414F-C91E-5B13-127C-4A3BC8A47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96" y="2720849"/>
            <a:ext cx="708151" cy="708151"/>
          </a:xfrm>
          <a:prstGeom prst="rect">
            <a:avLst/>
          </a:prstGeom>
        </p:spPr>
      </p:pic>
      <p:pic>
        <p:nvPicPr>
          <p:cNvPr id="11" name="Picture 10">
            <a:extLst>
              <a:ext uri="{FF2B5EF4-FFF2-40B4-BE49-F238E27FC236}">
                <a16:creationId xmlns:a16="http://schemas.microsoft.com/office/drawing/2014/main" id="{917DC588-2CB5-6AA5-F483-32C551C32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3835" y="2720849"/>
            <a:ext cx="708151" cy="708151"/>
          </a:xfrm>
          <a:prstGeom prst="rect">
            <a:avLst/>
          </a:prstGeom>
        </p:spPr>
      </p:pic>
      <p:sp>
        <p:nvSpPr>
          <p:cNvPr id="14" name="Rectangle: Rounded Corners 13">
            <a:extLst>
              <a:ext uri="{FF2B5EF4-FFF2-40B4-BE49-F238E27FC236}">
                <a16:creationId xmlns:a16="http://schemas.microsoft.com/office/drawing/2014/main" id="{9FFDF634-869F-6CFF-96D5-74B9FCBED83B}"/>
              </a:ext>
            </a:extLst>
          </p:cNvPr>
          <p:cNvSpPr/>
          <p:nvPr/>
        </p:nvSpPr>
        <p:spPr>
          <a:xfrm>
            <a:off x="1371600" y="223266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15" name="Rectangle: Rounded Corners 14">
            <a:extLst>
              <a:ext uri="{FF2B5EF4-FFF2-40B4-BE49-F238E27FC236}">
                <a16:creationId xmlns:a16="http://schemas.microsoft.com/office/drawing/2014/main" id="{FDC4378F-E9AE-5834-BC04-CE5AC048523C}"/>
              </a:ext>
            </a:extLst>
          </p:cNvPr>
          <p:cNvSpPr/>
          <p:nvPr/>
        </p:nvSpPr>
        <p:spPr>
          <a:xfrm>
            <a:off x="9501539" y="223266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pic>
        <p:nvPicPr>
          <p:cNvPr id="16" name="Picture 15">
            <a:extLst>
              <a:ext uri="{FF2B5EF4-FFF2-40B4-BE49-F238E27FC236}">
                <a16:creationId xmlns:a16="http://schemas.microsoft.com/office/drawing/2014/main" id="{E7A7EEFA-6D88-EF44-4B12-884699A3D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4" y="4777230"/>
            <a:ext cx="708151" cy="708151"/>
          </a:xfrm>
          <a:prstGeom prst="rect">
            <a:avLst/>
          </a:prstGeom>
        </p:spPr>
      </p:pic>
      <p:sp>
        <p:nvSpPr>
          <p:cNvPr id="19" name="Rectangle: Rounded Corners 18">
            <a:extLst>
              <a:ext uri="{FF2B5EF4-FFF2-40B4-BE49-F238E27FC236}">
                <a16:creationId xmlns:a16="http://schemas.microsoft.com/office/drawing/2014/main" id="{B8CAB33A-1DFB-6D5A-7A64-9B5A60902295}"/>
              </a:ext>
            </a:extLst>
          </p:cNvPr>
          <p:cNvSpPr/>
          <p:nvPr/>
        </p:nvSpPr>
        <p:spPr>
          <a:xfrm>
            <a:off x="5552949" y="5658865"/>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pic>
        <p:nvPicPr>
          <p:cNvPr id="22" name="Picture 21" descr="Icon&#10;&#10;Description automatically generated">
            <a:extLst>
              <a:ext uri="{FF2B5EF4-FFF2-40B4-BE49-F238E27FC236}">
                <a16:creationId xmlns:a16="http://schemas.microsoft.com/office/drawing/2014/main" id="{69B92ECD-3EF2-618B-8DDE-A22F61E1A6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254" y="2822170"/>
            <a:ext cx="505508" cy="505508"/>
          </a:xfrm>
          <a:prstGeom prst="rect">
            <a:avLst/>
          </a:prstGeom>
        </p:spPr>
      </p:pic>
      <p:pic>
        <p:nvPicPr>
          <p:cNvPr id="24" name="Picture 23" descr="Icon&#10;&#10;Description automatically generated">
            <a:extLst>
              <a:ext uri="{FF2B5EF4-FFF2-40B4-BE49-F238E27FC236}">
                <a16:creationId xmlns:a16="http://schemas.microsoft.com/office/drawing/2014/main" id="{D302C399-6286-21B6-065B-2F0BC3F6A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0803" y="2822170"/>
            <a:ext cx="505508" cy="505508"/>
          </a:xfrm>
          <a:prstGeom prst="rect">
            <a:avLst/>
          </a:prstGeom>
        </p:spPr>
      </p:pic>
      <p:cxnSp>
        <p:nvCxnSpPr>
          <p:cNvPr id="26" name="Straight Arrow Connector 25">
            <a:extLst>
              <a:ext uri="{FF2B5EF4-FFF2-40B4-BE49-F238E27FC236}">
                <a16:creationId xmlns:a16="http://schemas.microsoft.com/office/drawing/2014/main" id="{D2B6FAE0-A2FE-57D9-2A80-2456CCA8DA13}"/>
              </a:ext>
            </a:extLst>
          </p:cNvPr>
          <p:cNvCxnSpPr/>
          <p:nvPr/>
        </p:nvCxnSpPr>
        <p:spPr>
          <a:xfrm>
            <a:off x="2368296" y="3104896"/>
            <a:ext cx="1211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C7BA66-39E3-2411-2036-9ED10F5FB045}"/>
              </a:ext>
            </a:extLst>
          </p:cNvPr>
          <p:cNvCxnSpPr/>
          <p:nvPr/>
        </p:nvCxnSpPr>
        <p:spPr>
          <a:xfrm>
            <a:off x="4270248" y="3095752"/>
            <a:ext cx="322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6145A3-8FF2-4E23-9131-7DC13748A4F9}"/>
              </a:ext>
            </a:extLst>
          </p:cNvPr>
          <p:cNvCxnSpPr/>
          <p:nvPr/>
        </p:nvCxnSpPr>
        <p:spPr>
          <a:xfrm>
            <a:off x="8330184" y="3104896"/>
            <a:ext cx="1171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298E99D-385C-595B-5E81-C1B860F87FE2}"/>
              </a:ext>
            </a:extLst>
          </p:cNvPr>
          <p:cNvCxnSpPr>
            <a:cxnSpLocks/>
          </p:cNvCxnSpPr>
          <p:nvPr/>
        </p:nvCxnSpPr>
        <p:spPr>
          <a:xfrm>
            <a:off x="5989320" y="3104896"/>
            <a:ext cx="0" cy="1485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45BD182-EB56-FB70-C939-2577876FEC0F}"/>
              </a:ext>
            </a:extLst>
          </p:cNvPr>
          <p:cNvSpPr/>
          <p:nvPr/>
        </p:nvSpPr>
        <p:spPr>
          <a:xfrm>
            <a:off x="5301495" y="2643504"/>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35" name="Rectangle: Rounded Corners 34">
            <a:extLst>
              <a:ext uri="{FF2B5EF4-FFF2-40B4-BE49-F238E27FC236}">
                <a16:creationId xmlns:a16="http://schemas.microsoft.com/office/drawing/2014/main" id="{1A14727A-C18D-5EFD-97EB-63C440EAC01A}"/>
              </a:ext>
            </a:extLst>
          </p:cNvPr>
          <p:cNvSpPr/>
          <p:nvPr/>
        </p:nvSpPr>
        <p:spPr>
          <a:xfrm>
            <a:off x="3423151" y="3456431"/>
            <a:ext cx="980811"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Encryption</a:t>
            </a:r>
            <a:endParaRPr lang="en-IN" sz="1200" dirty="0"/>
          </a:p>
        </p:txBody>
      </p:sp>
      <p:sp>
        <p:nvSpPr>
          <p:cNvPr id="36" name="Rectangle: Rounded Corners 35">
            <a:extLst>
              <a:ext uri="{FF2B5EF4-FFF2-40B4-BE49-F238E27FC236}">
                <a16:creationId xmlns:a16="http://schemas.microsoft.com/office/drawing/2014/main" id="{AF622D44-93B8-21E8-E773-0DFC78DB5908}"/>
              </a:ext>
            </a:extLst>
          </p:cNvPr>
          <p:cNvSpPr/>
          <p:nvPr/>
        </p:nvSpPr>
        <p:spPr>
          <a:xfrm>
            <a:off x="2371047"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7" name="Rectangle: Rounded Corners 36">
            <a:extLst>
              <a:ext uri="{FF2B5EF4-FFF2-40B4-BE49-F238E27FC236}">
                <a16:creationId xmlns:a16="http://schemas.microsoft.com/office/drawing/2014/main" id="{4FAA90AB-1F83-917E-53C0-D5B0E6C39016}"/>
              </a:ext>
            </a:extLst>
          </p:cNvPr>
          <p:cNvSpPr/>
          <p:nvPr/>
        </p:nvSpPr>
        <p:spPr>
          <a:xfrm>
            <a:off x="8628797" y="26522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8" name="Rectangle: Rounded Corners 37">
            <a:extLst>
              <a:ext uri="{FF2B5EF4-FFF2-40B4-BE49-F238E27FC236}">
                <a16:creationId xmlns:a16="http://schemas.microsoft.com/office/drawing/2014/main" id="{F6F0FC2C-69D2-CDA4-A75C-D79A0CA4D108}"/>
              </a:ext>
            </a:extLst>
          </p:cNvPr>
          <p:cNvSpPr/>
          <p:nvPr/>
        </p:nvSpPr>
        <p:spPr>
          <a:xfrm>
            <a:off x="7466602" y="3456431"/>
            <a:ext cx="980811"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Decryption</a:t>
            </a:r>
            <a:endParaRPr lang="en-IN" sz="1200" dirty="0"/>
          </a:p>
        </p:txBody>
      </p:sp>
      <p:sp>
        <p:nvSpPr>
          <p:cNvPr id="39" name="Rectangle: Rounded Corners 38">
            <a:extLst>
              <a:ext uri="{FF2B5EF4-FFF2-40B4-BE49-F238E27FC236}">
                <a16:creationId xmlns:a16="http://schemas.microsoft.com/office/drawing/2014/main" id="{D45F4BE8-241C-91E3-291B-8CD85D60F417}"/>
              </a:ext>
            </a:extLst>
          </p:cNvPr>
          <p:cNvSpPr/>
          <p:nvPr/>
        </p:nvSpPr>
        <p:spPr>
          <a:xfrm>
            <a:off x="5910164" y="3897249"/>
            <a:ext cx="1541199" cy="320040"/>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200" dirty="0">
                <a:solidFill>
                  <a:srgbClr val="FF0000"/>
                </a:solidFill>
              </a:rPr>
              <a:t>Uninterpretable data</a:t>
            </a:r>
            <a:endParaRPr lang="en-IN" sz="1200" dirty="0">
              <a:solidFill>
                <a:srgbClr val="FF0000"/>
              </a:solidFill>
            </a:endParaRPr>
          </a:p>
        </p:txBody>
      </p:sp>
    </p:spTree>
    <p:extLst>
      <p:ext uri="{BB962C8B-B14F-4D97-AF65-F5344CB8AC3E}">
        <p14:creationId xmlns:p14="http://schemas.microsoft.com/office/powerpoint/2010/main" val="2805114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par>
                                <p:cTn id="44" presetID="22" presetClass="entr" presetSubtype="8"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par>
                                <p:cTn id="64" presetID="22" presetClass="entr" presetSubtype="8"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p:cTn id="76" dur="500" fill="hold"/>
                                        <p:tgtEl>
                                          <p:spTgt spid="38"/>
                                        </p:tgtEl>
                                        <p:attrNameLst>
                                          <p:attrName>ppt_w</p:attrName>
                                        </p:attrNameLst>
                                      </p:cBhvr>
                                      <p:tavLst>
                                        <p:tav tm="0">
                                          <p:val>
                                            <p:fltVal val="0"/>
                                          </p:val>
                                        </p:tav>
                                        <p:tav tm="100000">
                                          <p:val>
                                            <p:strVal val="#ppt_w"/>
                                          </p:val>
                                        </p:tav>
                                      </p:tavLst>
                                    </p:anim>
                                    <p:anim calcmode="lin" valueType="num">
                                      <p:cBhvr>
                                        <p:cTn id="77" dur="500" fill="hold"/>
                                        <p:tgtEl>
                                          <p:spTgt spid="38"/>
                                        </p:tgtEl>
                                        <p:attrNameLst>
                                          <p:attrName>ppt_h</p:attrName>
                                        </p:attrNameLst>
                                      </p:cBhvr>
                                      <p:tavLst>
                                        <p:tav tm="0">
                                          <p:val>
                                            <p:fltVal val="0"/>
                                          </p:val>
                                        </p:tav>
                                        <p:tav tm="100000">
                                          <p:val>
                                            <p:strVal val="#ppt_h"/>
                                          </p:val>
                                        </p:tav>
                                      </p:tavLst>
                                    </p:anim>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cTn>
                              </p:par>
                              <p:par>
                                <p:cTn id="84" presetID="22" presetClass="entr" presetSubtype="8" fill="hold"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left)">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up)">
                                      <p:cBhvr>
                                        <p:cTn id="91" dur="500"/>
                                        <p:tgtEl>
                                          <p:spTgt spid="32"/>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up)">
                                      <p:cBhvr>
                                        <p:cTn id="9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33" grpId="0" animBg="1"/>
      <p:bldP spid="35" grpId="0" animBg="1"/>
      <p:bldP spid="36" grpId="0" animBg="1"/>
      <p:bldP spid="37" grpId="0" animBg="1"/>
      <p:bldP spid="38" grpId="0" animBg="1"/>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t="7813" b="7813"/>
          <a:stretch/>
        </p:blipFill>
        <p:spPr>
          <a:xfrm flipH="1">
            <a:off x="1" y="-37313"/>
            <a:ext cx="12188952" cy="6856275"/>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44728" y="1745385"/>
            <a:ext cx="5501791" cy="597765"/>
          </a:xfrm>
        </p:spPr>
        <p:txBody>
          <a:bodyPr anchor="t">
            <a:noAutofit/>
          </a:bodyPr>
          <a:lstStyle/>
          <a:p>
            <a:r>
              <a:rPr lang="en-US" sz="3600" dirty="0">
                <a:solidFill>
                  <a:schemeClr val="accent5">
                    <a:lumMod val="60000"/>
                    <a:lumOff val="40000"/>
                  </a:schemeClr>
                </a:solidFill>
                <a:latin typeface="Trade Gothic Next HvyCd" panose="020B0906040303020004" pitchFamily="34" charset="0"/>
              </a:rPr>
              <a:t>Symmetric Key Cryptography</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30652" y="2459727"/>
            <a:ext cx="5170861" cy="2532897"/>
          </a:xfrm>
        </p:spPr>
        <p:txBody>
          <a:bodyPr>
            <a:normAutofit/>
          </a:bodyPr>
          <a:lstStyle/>
          <a:p>
            <a:r>
              <a:rPr lang="en-US" sz="2000" b="0" i="0" dirty="0">
                <a:solidFill>
                  <a:schemeClr val="accent5">
                    <a:lumMod val="60000"/>
                    <a:lumOff val="40000"/>
                  </a:schemeClr>
                </a:solidFill>
                <a:effectLst/>
                <a:latin typeface="Trade Gothic Next HvyCd" panose="020B0906040303020004" pitchFamily="34" charset="0"/>
              </a:rPr>
              <a:t>It uses the </a:t>
            </a:r>
            <a:r>
              <a:rPr lang="en-US" sz="2000" b="0" i="0" dirty="0">
                <a:solidFill>
                  <a:srgbClr val="FFFF00"/>
                </a:solidFill>
                <a:effectLst/>
                <a:latin typeface="Trade Gothic Next HvyCd" panose="020B0906040303020004" pitchFamily="34" charset="0"/>
              </a:rPr>
              <a:t>same key</a:t>
            </a:r>
            <a:r>
              <a:rPr lang="en-US" sz="2000" b="0" i="0" dirty="0">
                <a:solidFill>
                  <a:schemeClr val="accent5">
                    <a:lumMod val="60000"/>
                    <a:lumOff val="40000"/>
                  </a:schemeClr>
                </a:solidFill>
                <a:effectLst/>
                <a:latin typeface="Trade Gothic Next HvyCd" panose="020B0906040303020004" pitchFamily="34" charset="0"/>
              </a:rPr>
              <a:t> for both encryption and decryption. </a:t>
            </a:r>
          </a:p>
          <a:p>
            <a:r>
              <a:rPr lang="en-US" sz="2000" b="0" i="0" dirty="0">
                <a:solidFill>
                  <a:schemeClr val="accent5">
                    <a:lumMod val="60000"/>
                    <a:lumOff val="40000"/>
                  </a:schemeClr>
                </a:solidFill>
                <a:effectLst/>
                <a:latin typeface="Trade Gothic Next HvyCd" panose="020B0906040303020004" pitchFamily="34" charset="0"/>
              </a:rPr>
              <a:t>The sender and the recipient must </a:t>
            </a:r>
            <a:r>
              <a:rPr lang="en-US" sz="2000" b="0" i="0" dirty="0">
                <a:solidFill>
                  <a:srgbClr val="FFFF00"/>
                </a:solidFill>
                <a:effectLst/>
                <a:latin typeface="Trade Gothic Next HvyCd" panose="020B0906040303020004" pitchFamily="34" charset="0"/>
              </a:rPr>
              <a:t>share the secret key in advance</a:t>
            </a:r>
            <a:r>
              <a:rPr lang="en-US" sz="2000" b="0" i="0" dirty="0">
                <a:solidFill>
                  <a:schemeClr val="accent5">
                    <a:lumMod val="60000"/>
                    <a:lumOff val="40000"/>
                  </a:schemeClr>
                </a:solidFill>
                <a:effectLst/>
                <a:latin typeface="Trade Gothic Next HvyCd" panose="020B0906040303020004" pitchFamily="34" charset="0"/>
              </a:rPr>
              <a:t>. </a:t>
            </a:r>
          </a:p>
          <a:p>
            <a:r>
              <a:rPr lang="en-US" sz="2000" b="0" i="0" dirty="0">
                <a:solidFill>
                  <a:schemeClr val="accent5">
                    <a:lumMod val="60000"/>
                    <a:lumOff val="40000"/>
                  </a:schemeClr>
                </a:solidFill>
                <a:effectLst/>
                <a:latin typeface="Trade Gothic Next HvyCd" panose="020B0906040303020004" pitchFamily="34" charset="0"/>
              </a:rPr>
              <a:t>Symmetric key cryptography is fast and efficient for </a:t>
            </a:r>
            <a:r>
              <a:rPr lang="en-US" sz="2000" b="0" i="0" dirty="0">
                <a:solidFill>
                  <a:srgbClr val="FFFF00"/>
                </a:solidFill>
                <a:effectLst/>
                <a:latin typeface="Trade Gothic Next HvyCd" panose="020B0906040303020004" pitchFamily="34" charset="0"/>
              </a:rPr>
              <a:t>bulk data encryption</a:t>
            </a:r>
            <a:r>
              <a:rPr lang="en-US" sz="2000" b="0" i="0" dirty="0">
                <a:solidFill>
                  <a:schemeClr val="accent5">
                    <a:lumMod val="60000"/>
                    <a:lumOff val="40000"/>
                  </a:schemeClr>
                </a:solidFill>
                <a:effectLst/>
                <a:latin typeface="Trade Gothic Next HvyCd" panose="020B0906040303020004" pitchFamily="34" charset="0"/>
              </a:rPr>
              <a:t> but can be </a:t>
            </a:r>
            <a:r>
              <a:rPr lang="en-US" sz="2000" b="0" i="0" dirty="0">
                <a:solidFill>
                  <a:srgbClr val="FFFF00"/>
                </a:solidFill>
                <a:effectLst/>
                <a:latin typeface="Trade Gothic Next HvyCd" panose="020B0906040303020004" pitchFamily="34" charset="0"/>
              </a:rPr>
              <a:t>less secure </a:t>
            </a:r>
            <a:r>
              <a:rPr lang="en-US" sz="2000" b="0" i="0" dirty="0">
                <a:solidFill>
                  <a:schemeClr val="accent5">
                    <a:lumMod val="60000"/>
                    <a:lumOff val="40000"/>
                  </a:schemeClr>
                </a:solidFill>
                <a:effectLst/>
                <a:latin typeface="Trade Gothic Next HvyCd" panose="020B0906040303020004" pitchFamily="34" charset="0"/>
              </a:rPr>
              <a:t>for key management.</a:t>
            </a:r>
            <a:endParaRPr lang="en-US" sz="2000" dirty="0">
              <a:solidFill>
                <a:schemeClr val="accent5">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6380105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2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a:xfrm>
            <a:off x="841248" y="365126"/>
            <a:ext cx="10512552" cy="876456"/>
          </a:xfrm>
        </p:spPr>
        <p:txBody>
          <a:bodyPr/>
          <a:lstStyle/>
          <a:p>
            <a:r>
              <a:rPr lang="en-US" dirty="0">
                <a:solidFill>
                  <a:schemeClr val="accent1">
                    <a:lumMod val="40000"/>
                    <a:lumOff val="60000"/>
                  </a:schemeClr>
                </a:solidFill>
                <a:latin typeface="Trade Gothic Next HvyCd" panose="020B0906040303020004" pitchFamily="34" charset="0"/>
              </a:rPr>
              <a:t>Symmetric Key Cryptography in Action</a:t>
            </a:r>
            <a:endParaRPr lang="en-IN" dirty="0">
              <a:solidFill>
                <a:schemeClr val="accent1">
                  <a:lumMod val="40000"/>
                  <a:lumOff val="60000"/>
                </a:schemeClr>
              </a:solidFill>
              <a:latin typeface="Trade Gothic Next HvyCd" panose="020B0906040303020004" pitchFamily="34" charset="0"/>
            </a:endParaRPr>
          </a:p>
        </p:txBody>
      </p:sp>
      <p:pic>
        <p:nvPicPr>
          <p:cNvPr id="2" name="Picture 1" descr="A picture containing text&#10;&#10;Description automatically generated">
            <a:extLst>
              <a:ext uri="{FF2B5EF4-FFF2-40B4-BE49-F238E27FC236}">
                <a16:creationId xmlns:a16="http://schemas.microsoft.com/office/drawing/2014/main" id="{BABDA3BA-1B23-45F3-EA41-A23066B8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96" y="2720849"/>
            <a:ext cx="708151" cy="708151"/>
          </a:xfrm>
          <a:prstGeom prst="rect">
            <a:avLst/>
          </a:prstGeom>
        </p:spPr>
      </p:pic>
      <p:pic>
        <p:nvPicPr>
          <p:cNvPr id="3" name="Picture 2">
            <a:extLst>
              <a:ext uri="{FF2B5EF4-FFF2-40B4-BE49-F238E27FC236}">
                <a16:creationId xmlns:a16="http://schemas.microsoft.com/office/drawing/2014/main" id="{90B2D7DB-858A-65A7-72F9-4F9E2DB1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3835" y="2720849"/>
            <a:ext cx="708151" cy="708151"/>
          </a:xfrm>
          <a:prstGeom prst="rect">
            <a:avLst/>
          </a:prstGeom>
        </p:spPr>
      </p:pic>
      <p:pic>
        <p:nvPicPr>
          <p:cNvPr id="4" name="Picture 3">
            <a:extLst>
              <a:ext uri="{FF2B5EF4-FFF2-40B4-BE49-F238E27FC236}">
                <a16:creationId xmlns:a16="http://schemas.microsoft.com/office/drawing/2014/main" id="{294D689D-22C0-70A5-5031-5E0F6CE7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4" y="4777230"/>
            <a:ext cx="708151" cy="708151"/>
          </a:xfrm>
          <a:prstGeom prst="rect">
            <a:avLst/>
          </a:prstGeom>
        </p:spPr>
      </p:pic>
      <p:pic>
        <p:nvPicPr>
          <p:cNvPr id="7" name="Picture 6" descr="Icon&#10;&#10;Description automatically generated">
            <a:extLst>
              <a:ext uri="{FF2B5EF4-FFF2-40B4-BE49-F238E27FC236}">
                <a16:creationId xmlns:a16="http://schemas.microsoft.com/office/drawing/2014/main" id="{A841BFF7-ACCD-C17A-50F2-CB81EE3F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788" y="3629063"/>
            <a:ext cx="371884" cy="371884"/>
          </a:xfrm>
          <a:prstGeom prst="rect">
            <a:avLst/>
          </a:prstGeom>
        </p:spPr>
      </p:pic>
      <p:pic>
        <p:nvPicPr>
          <p:cNvPr id="8" name="Picture 7" descr="Icon&#10;&#10;Description automatically generated">
            <a:extLst>
              <a:ext uri="{FF2B5EF4-FFF2-40B4-BE49-F238E27FC236}">
                <a16:creationId xmlns:a16="http://schemas.microsoft.com/office/drawing/2014/main" id="{3EBC2100-6CE6-CD62-C818-87A225DF9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476" y="3629063"/>
            <a:ext cx="371884" cy="371884"/>
          </a:xfrm>
          <a:prstGeom prst="rect">
            <a:avLst/>
          </a:prstGeom>
        </p:spPr>
      </p:pic>
      <p:pic>
        <p:nvPicPr>
          <p:cNvPr id="10" name="Picture 9" descr="Icon&#10;&#10;Description automatically generated">
            <a:extLst>
              <a:ext uri="{FF2B5EF4-FFF2-40B4-BE49-F238E27FC236}">
                <a16:creationId xmlns:a16="http://schemas.microsoft.com/office/drawing/2014/main" id="{C9EF1277-2160-0A09-FEBB-B759E3D02F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208" y="2923492"/>
            <a:ext cx="505508" cy="505508"/>
          </a:xfrm>
          <a:prstGeom prst="rect">
            <a:avLst/>
          </a:prstGeom>
        </p:spPr>
      </p:pic>
      <p:pic>
        <p:nvPicPr>
          <p:cNvPr id="11" name="Picture 10" descr="Icon&#10;&#10;Description automatically generated">
            <a:extLst>
              <a:ext uri="{FF2B5EF4-FFF2-40B4-BE49-F238E27FC236}">
                <a16:creationId xmlns:a16="http://schemas.microsoft.com/office/drawing/2014/main" id="{E5B484A1-EF7C-5AC8-9976-2343B7E64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957" y="2936144"/>
            <a:ext cx="505508" cy="505508"/>
          </a:xfrm>
          <a:prstGeom prst="rect">
            <a:avLst/>
          </a:prstGeom>
        </p:spPr>
      </p:pic>
      <p:cxnSp>
        <p:nvCxnSpPr>
          <p:cNvPr id="14" name="Straight Arrow Connector 13">
            <a:extLst>
              <a:ext uri="{FF2B5EF4-FFF2-40B4-BE49-F238E27FC236}">
                <a16:creationId xmlns:a16="http://schemas.microsoft.com/office/drawing/2014/main" id="{40F8B132-C5EF-67E9-2760-6046C6AACF42}"/>
              </a:ext>
            </a:extLst>
          </p:cNvPr>
          <p:cNvCxnSpPr>
            <a:cxnSpLocks/>
          </p:cNvCxnSpPr>
          <p:nvPr/>
        </p:nvCxnSpPr>
        <p:spPr>
          <a:xfrm>
            <a:off x="2295331" y="3176246"/>
            <a:ext cx="1151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4E2A6B-D78E-C707-D283-3B1D9B8BF17B}"/>
              </a:ext>
            </a:extLst>
          </p:cNvPr>
          <p:cNvCxnSpPr>
            <a:cxnSpLocks/>
          </p:cNvCxnSpPr>
          <p:nvPr/>
        </p:nvCxnSpPr>
        <p:spPr>
          <a:xfrm>
            <a:off x="4071065" y="3176246"/>
            <a:ext cx="3605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83B6212-6EED-F571-11F0-230C57A8C72C}"/>
              </a:ext>
            </a:extLst>
          </p:cNvPr>
          <p:cNvCxnSpPr>
            <a:cxnSpLocks/>
          </p:cNvCxnSpPr>
          <p:nvPr/>
        </p:nvCxnSpPr>
        <p:spPr>
          <a:xfrm>
            <a:off x="8366760" y="3188898"/>
            <a:ext cx="115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01A7111-54E3-7BAF-FBFA-9A6B3849C718}"/>
              </a:ext>
            </a:extLst>
          </p:cNvPr>
          <p:cNvCxnSpPr>
            <a:cxnSpLocks/>
          </p:cNvCxnSpPr>
          <p:nvPr/>
        </p:nvCxnSpPr>
        <p:spPr>
          <a:xfrm flipH="1">
            <a:off x="2249424" y="3328416"/>
            <a:ext cx="1197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B8734E4-C54A-ED44-534B-79896920B54D}"/>
              </a:ext>
            </a:extLst>
          </p:cNvPr>
          <p:cNvCxnSpPr/>
          <p:nvPr/>
        </p:nvCxnSpPr>
        <p:spPr>
          <a:xfrm flipH="1">
            <a:off x="4071065" y="3328416"/>
            <a:ext cx="3605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5D8448A-206D-CD7E-9368-F29C5DFD01FF}"/>
              </a:ext>
            </a:extLst>
          </p:cNvPr>
          <p:cNvCxnSpPr/>
          <p:nvPr/>
        </p:nvCxnSpPr>
        <p:spPr>
          <a:xfrm flipH="1">
            <a:off x="8366760" y="3328416"/>
            <a:ext cx="115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F9C544E-5B35-6D3B-B1F1-834C831589AE}"/>
              </a:ext>
            </a:extLst>
          </p:cNvPr>
          <p:cNvSpPr/>
          <p:nvPr/>
        </p:nvSpPr>
        <p:spPr>
          <a:xfrm>
            <a:off x="5247475" y="2720849"/>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29" name="Rectangle: Rounded Corners 28">
            <a:extLst>
              <a:ext uri="{FF2B5EF4-FFF2-40B4-BE49-F238E27FC236}">
                <a16:creationId xmlns:a16="http://schemas.microsoft.com/office/drawing/2014/main" id="{41456FDC-FAD1-5538-71EB-58F166D210D8}"/>
              </a:ext>
            </a:extLst>
          </p:cNvPr>
          <p:cNvSpPr/>
          <p:nvPr/>
        </p:nvSpPr>
        <p:spPr>
          <a:xfrm>
            <a:off x="2371047"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0" name="Rectangle: Rounded Corners 29">
            <a:extLst>
              <a:ext uri="{FF2B5EF4-FFF2-40B4-BE49-F238E27FC236}">
                <a16:creationId xmlns:a16="http://schemas.microsoft.com/office/drawing/2014/main" id="{B70BF8AF-884A-ED51-075A-41349C1A265B}"/>
              </a:ext>
            </a:extLst>
          </p:cNvPr>
          <p:cNvSpPr/>
          <p:nvPr/>
        </p:nvSpPr>
        <p:spPr>
          <a:xfrm>
            <a:off x="8524883"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cxnSp>
        <p:nvCxnSpPr>
          <p:cNvPr id="31" name="Straight Arrow Connector 30">
            <a:extLst>
              <a:ext uri="{FF2B5EF4-FFF2-40B4-BE49-F238E27FC236}">
                <a16:creationId xmlns:a16="http://schemas.microsoft.com/office/drawing/2014/main" id="{EB4BE8F0-C4C5-8EB6-D376-2BB0B9405908}"/>
              </a:ext>
            </a:extLst>
          </p:cNvPr>
          <p:cNvCxnSpPr/>
          <p:nvPr/>
        </p:nvCxnSpPr>
        <p:spPr>
          <a:xfrm>
            <a:off x="5989320" y="3327678"/>
            <a:ext cx="0" cy="12626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686A30A-CB62-3969-5C7B-37DB642E23BD}"/>
              </a:ext>
            </a:extLst>
          </p:cNvPr>
          <p:cNvSpPr/>
          <p:nvPr/>
        </p:nvSpPr>
        <p:spPr>
          <a:xfrm>
            <a:off x="5999987" y="3845080"/>
            <a:ext cx="1541199" cy="320040"/>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solidFill>
                  <a:srgbClr val="FF0000"/>
                </a:solidFill>
              </a:rPr>
              <a:t>Uninterpretable data</a:t>
            </a:r>
            <a:endParaRPr lang="en-IN" sz="1200" dirty="0">
              <a:solidFill>
                <a:srgbClr val="FF0000"/>
              </a:solidFill>
            </a:endParaRPr>
          </a:p>
        </p:txBody>
      </p:sp>
      <p:sp>
        <p:nvSpPr>
          <p:cNvPr id="33" name="Rectangle: Rounded Corners 32">
            <a:extLst>
              <a:ext uri="{FF2B5EF4-FFF2-40B4-BE49-F238E27FC236}">
                <a16:creationId xmlns:a16="http://schemas.microsoft.com/office/drawing/2014/main" id="{A411CD1A-07FE-B567-67F7-4B9871FA8941}"/>
              </a:ext>
            </a:extLst>
          </p:cNvPr>
          <p:cNvSpPr/>
          <p:nvPr/>
        </p:nvSpPr>
        <p:spPr>
          <a:xfrm>
            <a:off x="2170711" y="4083496"/>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Shared Secret Key</a:t>
            </a:r>
            <a:endParaRPr lang="en-IN" sz="1200" dirty="0"/>
          </a:p>
        </p:txBody>
      </p:sp>
      <p:sp>
        <p:nvSpPr>
          <p:cNvPr id="34" name="Rectangle: Rounded Corners 33">
            <a:extLst>
              <a:ext uri="{FF2B5EF4-FFF2-40B4-BE49-F238E27FC236}">
                <a16:creationId xmlns:a16="http://schemas.microsoft.com/office/drawing/2014/main" id="{FF94E940-FAD3-FACF-D4C7-6E03DD024290}"/>
              </a:ext>
            </a:extLst>
          </p:cNvPr>
          <p:cNvSpPr/>
          <p:nvPr/>
        </p:nvSpPr>
        <p:spPr>
          <a:xfrm>
            <a:off x="8445127" y="4083496"/>
            <a:ext cx="1404137"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Shared Secret Key</a:t>
            </a:r>
            <a:endParaRPr lang="en-IN" sz="1200" dirty="0"/>
          </a:p>
        </p:txBody>
      </p:sp>
      <p:sp>
        <p:nvSpPr>
          <p:cNvPr id="35" name="Rectangle: Rounded Corners 34">
            <a:extLst>
              <a:ext uri="{FF2B5EF4-FFF2-40B4-BE49-F238E27FC236}">
                <a16:creationId xmlns:a16="http://schemas.microsoft.com/office/drawing/2014/main" id="{B6205133-4C81-FDD2-2BAA-069B3B0F8525}"/>
              </a:ext>
            </a:extLst>
          </p:cNvPr>
          <p:cNvSpPr/>
          <p:nvPr/>
        </p:nvSpPr>
        <p:spPr>
          <a:xfrm>
            <a:off x="1289305" y="2323464"/>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36" name="Rectangle: Rounded Corners 35">
            <a:extLst>
              <a:ext uri="{FF2B5EF4-FFF2-40B4-BE49-F238E27FC236}">
                <a16:creationId xmlns:a16="http://schemas.microsoft.com/office/drawing/2014/main" id="{EFD9AC30-A9F2-C4F4-3D7B-A45C04661C67}"/>
              </a:ext>
            </a:extLst>
          </p:cNvPr>
          <p:cNvSpPr/>
          <p:nvPr/>
        </p:nvSpPr>
        <p:spPr>
          <a:xfrm>
            <a:off x="9583835" y="2323464"/>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sp>
        <p:nvSpPr>
          <p:cNvPr id="37" name="Rectangle: Rounded Corners 36">
            <a:extLst>
              <a:ext uri="{FF2B5EF4-FFF2-40B4-BE49-F238E27FC236}">
                <a16:creationId xmlns:a16="http://schemas.microsoft.com/office/drawing/2014/main" id="{F67DA6A9-200F-E6E7-2FE1-9783FC76E5F3}"/>
              </a:ext>
            </a:extLst>
          </p:cNvPr>
          <p:cNvSpPr/>
          <p:nvPr/>
        </p:nvSpPr>
        <p:spPr>
          <a:xfrm>
            <a:off x="5552949" y="5658865"/>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sp>
        <p:nvSpPr>
          <p:cNvPr id="39" name="Title 5">
            <a:extLst>
              <a:ext uri="{FF2B5EF4-FFF2-40B4-BE49-F238E27FC236}">
                <a16:creationId xmlns:a16="http://schemas.microsoft.com/office/drawing/2014/main" id="{61F910E1-A2E0-AE38-0157-ECDB530CE050}"/>
              </a:ext>
            </a:extLst>
          </p:cNvPr>
          <p:cNvSpPr txBox="1">
            <a:spLocks/>
          </p:cNvSpPr>
          <p:nvPr/>
        </p:nvSpPr>
        <p:spPr>
          <a:xfrm>
            <a:off x="4328159" y="1787173"/>
            <a:ext cx="3322320" cy="3514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40000"/>
                    <a:lumOff val="60000"/>
                  </a:schemeClr>
                </a:solidFill>
                <a:latin typeface="Trade Gothic Next HvyCd" panose="020B0906040303020004" pitchFamily="34" charset="0"/>
              </a:rPr>
              <a:t>Two-way secured communication</a:t>
            </a:r>
            <a:endParaRPr lang="en-IN" sz="2000" dirty="0">
              <a:solidFill>
                <a:schemeClr val="accent1">
                  <a:lumMod val="40000"/>
                  <a:lumOff val="60000"/>
                </a:schemeClr>
              </a:solidFill>
              <a:latin typeface="Trade Gothic Next HvyCd" panose="020B0906040303020004" pitchFamily="34" charset="0"/>
            </a:endParaRPr>
          </a:p>
        </p:txBody>
      </p:sp>
      <p:cxnSp>
        <p:nvCxnSpPr>
          <p:cNvPr id="12" name="Straight Arrow Connector 11">
            <a:extLst>
              <a:ext uri="{FF2B5EF4-FFF2-40B4-BE49-F238E27FC236}">
                <a16:creationId xmlns:a16="http://schemas.microsoft.com/office/drawing/2014/main" id="{0ED15A83-54EA-45AD-FC60-B171E9AEE02A}"/>
              </a:ext>
            </a:extLst>
          </p:cNvPr>
          <p:cNvCxnSpPr>
            <a:cxnSpLocks/>
          </p:cNvCxnSpPr>
          <p:nvPr/>
        </p:nvCxnSpPr>
        <p:spPr>
          <a:xfrm flipV="1">
            <a:off x="3058659" y="3524006"/>
            <a:ext cx="532641" cy="315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3C9B228-E999-1A62-D3C4-7A9B6979BCAE}"/>
              </a:ext>
            </a:extLst>
          </p:cNvPr>
          <p:cNvCxnSpPr>
            <a:cxnSpLocks/>
          </p:cNvCxnSpPr>
          <p:nvPr/>
        </p:nvCxnSpPr>
        <p:spPr>
          <a:xfrm flipH="1" flipV="1">
            <a:off x="8048407" y="3524006"/>
            <a:ext cx="708637" cy="334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AC96BAC-D63C-7096-273E-09D73D19FF5F}"/>
              </a:ext>
            </a:extLst>
          </p:cNvPr>
          <p:cNvSpPr txBox="1"/>
          <p:nvPr/>
        </p:nvSpPr>
        <p:spPr>
          <a:xfrm>
            <a:off x="3336074" y="3591487"/>
            <a:ext cx="1071085" cy="261610"/>
          </a:xfrm>
          <a:prstGeom prst="rect">
            <a:avLst/>
          </a:prstGeom>
          <a:noFill/>
        </p:spPr>
        <p:txBody>
          <a:bodyPr wrap="square" rtlCol="0">
            <a:spAutoFit/>
          </a:bodyPr>
          <a:lstStyle/>
          <a:p>
            <a:r>
              <a:rPr lang="en-US" sz="1100" dirty="0">
                <a:solidFill>
                  <a:schemeClr val="bg1"/>
                </a:solidFill>
              </a:rPr>
              <a:t>Encryption</a:t>
            </a:r>
            <a:endParaRPr lang="en-IN" sz="1100" dirty="0">
              <a:solidFill>
                <a:schemeClr val="bg1"/>
              </a:solidFill>
            </a:endParaRPr>
          </a:p>
        </p:txBody>
      </p:sp>
      <p:sp>
        <p:nvSpPr>
          <p:cNvPr id="25" name="TextBox 24">
            <a:extLst>
              <a:ext uri="{FF2B5EF4-FFF2-40B4-BE49-F238E27FC236}">
                <a16:creationId xmlns:a16="http://schemas.microsoft.com/office/drawing/2014/main" id="{9F16898E-E397-310B-5CA9-94B56AFC4B41}"/>
              </a:ext>
            </a:extLst>
          </p:cNvPr>
          <p:cNvSpPr txBox="1"/>
          <p:nvPr/>
        </p:nvSpPr>
        <p:spPr>
          <a:xfrm>
            <a:off x="7418573" y="3589184"/>
            <a:ext cx="1071085" cy="261610"/>
          </a:xfrm>
          <a:prstGeom prst="rect">
            <a:avLst/>
          </a:prstGeom>
          <a:noFill/>
        </p:spPr>
        <p:txBody>
          <a:bodyPr wrap="square" rtlCol="0">
            <a:spAutoFit/>
          </a:bodyPr>
          <a:lstStyle/>
          <a:p>
            <a:r>
              <a:rPr lang="en-US" sz="1100" dirty="0">
                <a:solidFill>
                  <a:schemeClr val="bg1"/>
                </a:solidFill>
              </a:rPr>
              <a:t>Decryption</a:t>
            </a:r>
            <a:endParaRPr lang="en-IN" sz="1100" dirty="0">
              <a:solidFill>
                <a:schemeClr val="bg1"/>
              </a:solidFill>
            </a:endParaRPr>
          </a:p>
        </p:txBody>
      </p:sp>
    </p:spTree>
    <p:extLst>
      <p:ext uri="{BB962C8B-B14F-4D97-AF65-F5344CB8AC3E}">
        <p14:creationId xmlns:p14="http://schemas.microsoft.com/office/powerpoint/2010/main" val="31907301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ppt_w</p:attrName>
                                        </p:attrNameLst>
                                      </p:cBhvr>
                                      <p:tavLst>
                                        <p:tav tm="0">
                                          <p:val>
                                            <p:fltVal val="0"/>
                                          </p:val>
                                        </p:tav>
                                        <p:tav tm="100000">
                                          <p:val>
                                            <p:strVal val="#ppt_w"/>
                                          </p:val>
                                        </p:tav>
                                      </p:tavLst>
                                    </p:anim>
                                    <p:anim calcmode="lin" valueType="num">
                                      <p:cBhvr>
                                        <p:cTn id="37" dur="500" fill="hold"/>
                                        <p:tgtEl>
                                          <p:spTgt spid="37"/>
                                        </p:tgtEl>
                                        <p:attrNameLst>
                                          <p:attrName>ppt_h</p:attrName>
                                        </p:attrNameLst>
                                      </p:cBhvr>
                                      <p:tavLst>
                                        <p:tav tm="0">
                                          <p:val>
                                            <p:fltVal val="0"/>
                                          </p:val>
                                        </p:tav>
                                        <p:tav tm="100000">
                                          <p:val>
                                            <p:strVal val="#ppt_h"/>
                                          </p:val>
                                        </p:tav>
                                      </p:tavLst>
                                    </p:anim>
                                    <p:animEffect transition="in" filter="fade">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fltVal val="0"/>
                                          </p:val>
                                        </p:tav>
                                        <p:tav tm="100000">
                                          <p:val>
                                            <p:strVal val="#ppt_w"/>
                                          </p:val>
                                        </p:tav>
                                      </p:tavLst>
                                    </p:anim>
                                    <p:anim calcmode="lin" valueType="num">
                                      <p:cBhvr>
                                        <p:cTn id="49" dur="500" fill="hold"/>
                                        <p:tgtEl>
                                          <p:spTgt spid="33"/>
                                        </p:tgtEl>
                                        <p:attrNameLst>
                                          <p:attrName>ppt_h</p:attrName>
                                        </p:attrNameLst>
                                      </p:cBhvr>
                                      <p:tavLst>
                                        <p:tav tm="0">
                                          <p:val>
                                            <p:fltVal val="0"/>
                                          </p:val>
                                        </p:tav>
                                        <p:tav tm="100000">
                                          <p:val>
                                            <p:strVal val="#ppt_h"/>
                                          </p:val>
                                        </p:tav>
                                      </p:tavLst>
                                    </p:anim>
                                    <p:animEffect transition="in" filter="fade">
                                      <p:cBhvr>
                                        <p:cTn id="50" dur="500"/>
                                        <p:tgtEl>
                                          <p:spTgt spid="33"/>
                                        </p:tgtEl>
                                      </p:cBhvr>
                                    </p:animEffect>
                                  </p:childTnLst>
                                </p:cTn>
                              </p:par>
                              <p:par>
                                <p:cTn id="51" presetID="53" presetClass="entr" presetSubtype="16"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p:cTn id="58" dur="500" fill="hold"/>
                                        <p:tgtEl>
                                          <p:spTgt spid="34"/>
                                        </p:tgtEl>
                                        <p:attrNameLst>
                                          <p:attrName>ppt_w</p:attrName>
                                        </p:attrNameLst>
                                      </p:cBhvr>
                                      <p:tavLst>
                                        <p:tav tm="0">
                                          <p:val>
                                            <p:fltVal val="0"/>
                                          </p:val>
                                        </p:tav>
                                        <p:tav tm="100000">
                                          <p:val>
                                            <p:strVal val="#ppt_w"/>
                                          </p:val>
                                        </p:tav>
                                      </p:tavLst>
                                    </p:anim>
                                    <p:anim calcmode="lin" valueType="num">
                                      <p:cBhvr>
                                        <p:cTn id="59" dur="500" fill="hold"/>
                                        <p:tgtEl>
                                          <p:spTgt spid="34"/>
                                        </p:tgtEl>
                                        <p:attrNameLst>
                                          <p:attrName>ppt_h</p:attrName>
                                        </p:attrNameLst>
                                      </p:cBhvr>
                                      <p:tavLst>
                                        <p:tav tm="0">
                                          <p:val>
                                            <p:fltVal val="0"/>
                                          </p:val>
                                        </p:tav>
                                        <p:tav tm="100000">
                                          <p:val>
                                            <p:strVal val="#ppt_h"/>
                                          </p:val>
                                        </p:tav>
                                      </p:tavLst>
                                    </p:anim>
                                    <p:animEffect transition="in" filter="fad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par>
                                <p:cTn id="66" presetID="22" presetClass="entr" presetSubtype="8"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par>
                                <p:cTn id="74" presetID="22" presetClass="entr" presetSubtype="8"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p:cTn id="81" dur="500" fill="hold"/>
                                        <p:tgtEl>
                                          <p:spTgt spid="10"/>
                                        </p:tgtEl>
                                        <p:attrNameLst>
                                          <p:attrName>ppt_w</p:attrName>
                                        </p:attrNameLst>
                                      </p:cBhvr>
                                      <p:tavLst>
                                        <p:tav tm="0">
                                          <p:val>
                                            <p:fltVal val="0"/>
                                          </p:val>
                                        </p:tav>
                                        <p:tav tm="100000">
                                          <p:val>
                                            <p:strVal val="#ppt_w"/>
                                          </p:val>
                                        </p:tav>
                                      </p:tavLst>
                                    </p:anim>
                                    <p:anim calcmode="lin" valueType="num">
                                      <p:cBhvr>
                                        <p:cTn id="82" dur="500" fill="hold"/>
                                        <p:tgtEl>
                                          <p:spTgt spid="10"/>
                                        </p:tgtEl>
                                        <p:attrNameLst>
                                          <p:attrName>ppt_h</p:attrName>
                                        </p:attrNameLst>
                                      </p:cBhvr>
                                      <p:tavLst>
                                        <p:tav tm="0">
                                          <p:val>
                                            <p:fltVal val="0"/>
                                          </p:val>
                                        </p:tav>
                                        <p:tav tm="100000">
                                          <p:val>
                                            <p:strVal val="#ppt_h"/>
                                          </p:val>
                                        </p:tav>
                                      </p:tavLst>
                                    </p:anim>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left)">
                                      <p:cBhvr>
                                        <p:cTn id="88" dur="500"/>
                                        <p:tgtEl>
                                          <p:spTgt spid="28"/>
                                        </p:tgtEl>
                                      </p:cBhvr>
                                    </p:animEffect>
                                  </p:childTnLst>
                                </p:cTn>
                              </p:par>
                              <p:par>
                                <p:cTn id="89" presetID="22" presetClass="entr" presetSubtype="8"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left)">
                                      <p:cBhvr>
                                        <p:cTn id="91" dur="500"/>
                                        <p:tgtEl>
                                          <p:spTgt spid="16"/>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p:cTn id="96" dur="500" fill="hold"/>
                                        <p:tgtEl>
                                          <p:spTgt spid="11"/>
                                        </p:tgtEl>
                                        <p:attrNameLst>
                                          <p:attrName>ppt_w</p:attrName>
                                        </p:attrNameLst>
                                      </p:cBhvr>
                                      <p:tavLst>
                                        <p:tav tm="0">
                                          <p:val>
                                            <p:fltVal val="0"/>
                                          </p:val>
                                        </p:tav>
                                        <p:tav tm="100000">
                                          <p:val>
                                            <p:strVal val="#ppt_w"/>
                                          </p:val>
                                        </p:tav>
                                      </p:tavLst>
                                    </p:anim>
                                    <p:anim calcmode="lin" valueType="num">
                                      <p:cBhvr>
                                        <p:cTn id="97" dur="500" fill="hold"/>
                                        <p:tgtEl>
                                          <p:spTgt spid="11"/>
                                        </p:tgtEl>
                                        <p:attrNameLst>
                                          <p:attrName>ppt_h</p:attrName>
                                        </p:attrNameLst>
                                      </p:cBhvr>
                                      <p:tavLst>
                                        <p:tav tm="0">
                                          <p:val>
                                            <p:fltVal val="0"/>
                                          </p:val>
                                        </p:tav>
                                        <p:tav tm="100000">
                                          <p:val>
                                            <p:strVal val="#ppt_h"/>
                                          </p:val>
                                        </p:tav>
                                      </p:tavLst>
                                    </p:anim>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right)">
                                      <p:cBhvr>
                                        <p:cTn id="103" dur="500"/>
                                        <p:tgtEl>
                                          <p:spTgt spid="25"/>
                                        </p:tgtEl>
                                      </p:cBhvr>
                                    </p:animEffect>
                                  </p:childTnLst>
                                </p:cTn>
                              </p:par>
                              <p:par>
                                <p:cTn id="104" presetID="22" presetClass="entr" presetSubtype="2" fill="hold" nodeType="with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right)">
                                      <p:cBhvr>
                                        <p:cTn id="106" dur="500"/>
                                        <p:tgtEl>
                                          <p:spTgt spid="19"/>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left)">
                                      <p:cBhvr>
                                        <p:cTn id="111" dur="500"/>
                                        <p:tgtEl>
                                          <p:spTgt spid="30"/>
                                        </p:tgtEl>
                                      </p:cBhvr>
                                    </p:animEffect>
                                  </p:childTnLst>
                                </p:cTn>
                              </p:par>
                              <p:par>
                                <p:cTn id="112" presetID="22" presetClass="entr" presetSubtype="8" fill="hold"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wipe(left)">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2"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right)">
                                      <p:cBhvr>
                                        <p:cTn id="119" dur="500"/>
                                        <p:tgtEl>
                                          <p:spTgt spid="26"/>
                                        </p:tgtEl>
                                      </p:cBhvr>
                                    </p:animEffect>
                                  </p:childTnLst>
                                </p:cTn>
                              </p:par>
                              <p:par>
                                <p:cTn id="120" presetID="22" presetClass="entr" presetSubtype="2" fill="hold" nodeType="with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wipe(right)">
                                      <p:cBhvr>
                                        <p:cTn id="122" dur="500"/>
                                        <p:tgtEl>
                                          <p:spTgt spid="24"/>
                                        </p:tgtEl>
                                      </p:cBhvr>
                                    </p:animEffect>
                                  </p:childTnLst>
                                </p:cTn>
                              </p:par>
                              <p:par>
                                <p:cTn id="123" presetID="22" presetClass="entr" presetSubtype="2" fill="hold" nodeType="with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wipe(right)">
                                      <p:cBhvr>
                                        <p:cTn id="125" dur="500"/>
                                        <p:tgtEl>
                                          <p:spTgt spid="2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wipe(up)">
                                      <p:cBhvr>
                                        <p:cTn id="130" dur="500"/>
                                        <p:tgtEl>
                                          <p:spTgt spid="31"/>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39">
                                            <p:txEl>
                                              <p:pRg st="0" end="0"/>
                                            </p:txEl>
                                          </p:spTgt>
                                        </p:tgtEl>
                                        <p:attrNameLst>
                                          <p:attrName>style.visibility</p:attrName>
                                        </p:attrNameLst>
                                      </p:cBhvr>
                                      <p:to>
                                        <p:strVal val="visible"/>
                                      </p:to>
                                    </p:set>
                                    <p:animEffect transition="in" filter="fade">
                                      <p:cBhvr>
                                        <p:cTn id="138" dur="1000"/>
                                        <p:tgtEl>
                                          <p:spTgt spid="39">
                                            <p:txEl>
                                              <p:pRg st="0" end="0"/>
                                            </p:txEl>
                                          </p:spTgt>
                                        </p:tgtEl>
                                      </p:cBhvr>
                                    </p:animEffect>
                                    <p:anim calcmode="lin" valueType="num">
                                      <p:cBhvr>
                                        <p:cTn id="139"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40"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3" grpId="0" animBg="1"/>
      <p:bldP spid="34" grpId="0" animBg="1"/>
      <p:bldP spid="35" grpId="0" animBg="1"/>
      <p:bldP spid="36" grpId="0" animBg="1"/>
      <p:bldP spid="37" grpId="0" animBg="1"/>
      <p:bldP spid="23"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t="7813" b="7813"/>
          <a:stretch/>
        </p:blipFill>
        <p:spPr>
          <a:xfrm flipH="1">
            <a:off x="-1" y="10"/>
            <a:ext cx="12192001"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44728" y="1745385"/>
            <a:ext cx="5456072" cy="597765"/>
          </a:xfrm>
        </p:spPr>
        <p:txBody>
          <a:bodyPr anchor="t">
            <a:noAutofit/>
          </a:bodyPr>
          <a:lstStyle/>
          <a:p>
            <a:r>
              <a:rPr lang="en-US" sz="3600" dirty="0">
                <a:solidFill>
                  <a:schemeClr val="accent5">
                    <a:lumMod val="60000"/>
                    <a:lumOff val="40000"/>
                  </a:schemeClr>
                </a:solidFill>
                <a:latin typeface="Trade Gothic Next HvyCd" panose="020B0906040303020004" pitchFamily="34" charset="0"/>
              </a:rPr>
              <a:t>Asymmetric Key Cryptography</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3615" y="2496303"/>
            <a:ext cx="5170861" cy="2532897"/>
          </a:xfrm>
        </p:spPr>
        <p:txBody>
          <a:bodyPr>
            <a:normAutofit/>
          </a:bodyPr>
          <a:lstStyle/>
          <a:p>
            <a:r>
              <a:rPr lang="en-US" sz="1600" b="0" i="0" dirty="0">
                <a:solidFill>
                  <a:schemeClr val="accent5">
                    <a:lumMod val="60000"/>
                    <a:lumOff val="40000"/>
                  </a:schemeClr>
                </a:solidFill>
                <a:effectLst/>
                <a:latin typeface="Trade Gothic Next HvyCd" panose="020B0906040303020004" pitchFamily="34" charset="0"/>
              </a:rPr>
              <a:t>Also known as </a:t>
            </a:r>
            <a:r>
              <a:rPr lang="en-US" sz="1600" b="0" i="0" dirty="0">
                <a:solidFill>
                  <a:srgbClr val="FFFF00"/>
                </a:solidFill>
                <a:effectLst/>
                <a:latin typeface="Trade Gothic Next HvyCd" panose="020B0906040303020004" pitchFamily="34" charset="0"/>
              </a:rPr>
              <a:t>PUBLIC KEY CRYPTOGRAPHY</a:t>
            </a:r>
            <a:r>
              <a:rPr lang="en-US" sz="1600" b="0" i="0" dirty="0">
                <a:solidFill>
                  <a:schemeClr val="accent5">
                    <a:lumMod val="60000"/>
                    <a:lumOff val="40000"/>
                  </a:schemeClr>
                </a:solidFill>
                <a:effectLst/>
                <a:latin typeface="Trade Gothic Next HvyCd" panose="020B0906040303020004" pitchFamily="34" charset="0"/>
              </a:rPr>
              <a:t>, it employs a pair of mathematically related keys: </a:t>
            </a:r>
            <a:r>
              <a:rPr lang="en-US" sz="1600" b="0" i="0" dirty="0">
                <a:solidFill>
                  <a:srgbClr val="FFFF00"/>
                </a:solidFill>
                <a:effectLst/>
                <a:latin typeface="Trade Gothic Next HvyCd" panose="020B0906040303020004" pitchFamily="34" charset="0"/>
              </a:rPr>
              <a:t>a public key and a private key</a:t>
            </a:r>
            <a:r>
              <a:rPr lang="en-US" sz="1600" b="0" i="0" dirty="0">
                <a:solidFill>
                  <a:schemeClr val="accent5">
                    <a:lumMod val="60000"/>
                    <a:lumOff val="40000"/>
                  </a:schemeClr>
                </a:solidFill>
                <a:effectLst/>
                <a:latin typeface="Trade Gothic Next HvyCd" panose="020B0906040303020004" pitchFamily="34" charset="0"/>
              </a:rPr>
              <a:t>. </a:t>
            </a:r>
          </a:p>
          <a:p>
            <a:r>
              <a:rPr lang="en-US" sz="1600" b="0" i="0" dirty="0">
                <a:solidFill>
                  <a:schemeClr val="accent5">
                    <a:lumMod val="60000"/>
                    <a:lumOff val="40000"/>
                  </a:schemeClr>
                </a:solidFill>
                <a:effectLst/>
                <a:latin typeface="Trade Gothic Next HvyCd" panose="020B0906040303020004" pitchFamily="34" charset="0"/>
              </a:rPr>
              <a:t>The public key is widely distributed, while the private key is kept secret. </a:t>
            </a:r>
          </a:p>
          <a:p>
            <a:r>
              <a:rPr lang="en-US" sz="1600" b="0" i="0" dirty="0">
                <a:solidFill>
                  <a:schemeClr val="accent5">
                    <a:lumMod val="60000"/>
                    <a:lumOff val="40000"/>
                  </a:schemeClr>
                </a:solidFill>
                <a:effectLst/>
                <a:latin typeface="Trade Gothic Next HvyCd" panose="020B0906040303020004" pitchFamily="34" charset="0"/>
              </a:rPr>
              <a:t>Messages encrypted with the public key can only be decrypted using the corresponding private key. </a:t>
            </a:r>
          </a:p>
          <a:p>
            <a:r>
              <a:rPr lang="en-US" sz="1600" b="0" i="0" dirty="0">
                <a:solidFill>
                  <a:schemeClr val="accent5">
                    <a:lumMod val="60000"/>
                    <a:lumOff val="40000"/>
                  </a:schemeClr>
                </a:solidFill>
                <a:effectLst/>
                <a:latin typeface="Trade Gothic Next HvyCd" panose="020B0906040303020004" pitchFamily="34" charset="0"/>
              </a:rPr>
              <a:t>Asymmetric cryptography enables secure communication between parties who have </a:t>
            </a:r>
            <a:r>
              <a:rPr lang="en-US" sz="1600" b="0" i="0" dirty="0">
                <a:solidFill>
                  <a:srgbClr val="FFFF00"/>
                </a:solidFill>
                <a:effectLst/>
                <a:latin typeface="Trade Gothic Next HvyCd" panose="020B0906040303020004" pitchFamily="34" charset="0"/>
              </a:rPr>
              <a:t>not previously shared a key</a:t>
            </a:r>
            <a:r>
              <a:rPr lang="en-US" sz="1600" b="0" i="0" dirty="0">
                <a:solidFill>
                  <a:schemeClr val="accent5">
                    <a:lumMod val="60000"/>
                    <a:lumOff val="40000"/>
                  </a:schemeClr>
                </a:solidFill>
                <a:effectLst/>
                <a:latin typeface="Trade Gothic Next HvyCd" panose="020B0906040303020004" pitchFamily="34" charset="0"/>
              </a:rPr>
              <a:t>.</a:t>
            </a:r>
            <a:endParaRPr lang="en-US" sz="1600" dirty="0">
              <a:solidFill>
                <a:schemeClr val="accent5">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31951111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picture containing outdoor, light&#10;&#10;Description automatically generated">
            <a:extLst>
              <a:ext uri="{FF2B5EF4-FFF2-40B4-BE49-F238E27FC236}">
                <a16:creationId xmlns:a16="http://schemas.microsoft.com/office/drawing/2014/main" id="{F9F41AD5-860B-B793-E371-1CF6ABBACDBF}"/>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l="228" t="8072" r="78" b="7844"/>
          <a:stretch/>
        </p:blipFill>
        <p:spPr>
          <a:xfrm flipH="1">
            <a:off x="-4574" y="0"/>
            <a:ext cx="12196573" cy="6857999"/>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20566" y="836679"/>
            <a:ext cx="5170861" cy="962406"/>
          </a:xfrm>
        </p:spPr>
        <p:txBody>
          <a:bodyPr anchor="t">
            <a:normAutofit/>
          </a:bodyPr>
          <a:lstStyle/>
          <a:p>
            <a:r>
              <a:rPr lang="en-US" sz="3600">
                <a:solidFill>
                  <a:schemeClr val="accent5">
                    <a:lumMod val="60000"/>
                    <a:lumOff val="40000"/>
                  </a:schemeClr>
                </a:solidFill>
                <a:latin typeface="Trade Gothic Next HvyCd" panose="020B0906040303020004" pitchFamily="34" charset="0"/>
              </a:rPr>
              <a:t>Asymmetric Key Algorithms</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17518" y="1799085"/>
            <a:ext cx="5449754" cy="4437122"/>
          </a:xfrm>
        </p:spPr>
        <p:txBody>
          <a:bodyPr>
            <a:noAutofit/>
          </a:bodyPr>
          <a:lstStyle/>
          <a:p>
            <a:r>
              <a:rPr lang="en-US" sz="2000" b="0" i="0" dirty="0">
                <a:solidFill>
                  <a:schemeClr val="accent1">
                    <a:lumMod val="40000"/>
                    <a:lumOff val="60000"/>
                  </a:schemeClr>
                </a:solidFill>
                <a:effectLst/>
                <a:latin typeface="Trade Gothic Next HvyCd" panose="020B0906040303020004" pitchFamily="34" charset="0"/>
              </a:rPr>
              <a:t>RSA (Rivest-Shamir-Adleman): </a:t>
            </a:r>
          </a:p>
          <a:p>
            <a:pPr marL="0" indent="0">
              <a:buNone/>
            </a:pPr>
            <a:r>
              <a:rPr lang="en-US" sz="1400" b="0" i="0" dirty="0">
                <a:solidFill>
                  <a:schemeClr val="accent1">
                    <a:lumMod val="40000"/>
                    <a:lumOff val="60000"/>
                  </a:schemeClr>
                </a:solidFill>
                <a:effectLst/>
                <a:latin typeface="Trade Gothic Next HvyCd" panose="020B0906040303020004" pitchFamily="34" charset="0"/>
              </a:rPr>
              <a:t>RSA involves </a:t>
            </a:r>
            <a:r>
              <a:rPr lang="en-US" sz="1400" b="0" i="0" dirty="0">
                <a:solidFill>
                  <a:srgbClr val="FFFF00"/>
                </a:solidFill>
                <a:effectLst/>
                <a:latin typeface="Trade Gothic Next HvyCd" panose="020B0906040303020004" pitchFamily="34" charset="0"/>
              </a:rPr>
              <a:t>generating large prime numbers </a:t>
            </a:r>
            <a:r>
              <a:rPr lang="en-US" sz="1400" b="0" i="0" dirty="0">
                <a:solidFill>
                  <a:schemeClr val="accent1">
                    <a:lumMod val="40000"/>
                    <a:lumOff val="60000"/>
                  </a:schemeClr>
                </a:solidFill>
                <a:effectLst/>
                <a:latin typeface="Trade Gothic Next HvyCd" panose="020B0906040303020004" pitchFamily="34" charset="0"/>
              </a:rPr>
              <a:t>and performing mathematical operations to generate the public and private keys. The security of RSA relies on the difficulty of factoring large numbers.</a:t>
            </a:r>
          </a:p>
          <a:p>
            <a:r>
              <a:rPr lang="en-US" sz="2000" b="0" i="0" dirty="0">
                <a:solidFill>
                  <a:schemeClr val="accent1">
                    <a:lumMod val="40000"/>
                    <a:lumOff val="60000"/>
                  </a:schemeClr>
                </a:solidFill>
                <a:effectLst/>
                <a:latin typeface="Trade Gothic Next HvyCd" panose="020B0906040303020004" pitchFamily="34" charset="0"/>
              </a:rPr>
              <a:t>Elliptic Curve Cryptography (ECC): </a:t>
            </a:r>
          </a:p>
          <a:p>
            <a:pPr marL="0" indent="0">
              <a:buNone/>
            </a:pPr>
            <a:r>
              <a:rPr lang="en-US" sz="1400" b="0" i="0" dirty="0">
                <a:solidFill>
                  <a:schemeClr val="accent1">
                    <a:lumMod val="40000"/>
                    <a:lumOff val="60000"/>
                  </a:schemeClr>
                </a:solidFill>
                <a:effectLst/>
                <a:latin typeface="Trade Gothic Next HvyCd" panose="020B0906040303020004" pitchFamily="34" charset="0"/>
              </a:rPr>
              <a:t>ECC relies on the mathematics of </a:t>
            </a:r>
            <a:r>
              <a:rPr lang="en-US" sz="1400" b="0" i="0" dirty="0">
                <a:solidFill>
                  <a:srgbClr val="FFFF00"/>
                </a:solidFill>
                <a:effectLst/>
                <a:latin typeface="Trade Gothic Next HvyCd" panose="020B0906040303020004" pitchFamily="34" charset="0"/>
              </a:rPr>
              <a:t>elliptic curves over finite fields</a:t>
            </a:r>
            <a:r>
              <a:rPr lang="en-US" sz="1400" b="0" i="0" dirty="0">
                <a:solidFill>
                  <a:schemeClr val="accent1">
                    <a:lumMod val="40000"/>
                    <a:lumOff val="60000"/>
                  </a:schemeClr>
                </a:solidFill>
                <a:effectLst/>
                <a:latin typeface="Trade Gothic Next HvyCd" panose="020B0906040303020004" pitchFamily="34" charset="0"/>
              </a:rPr>
              <a:t>. ECC provides the same level of security as other asymmetric algorithms but with shorter key lengths, making it </a:t>
            </a:r>
            <a:r>
              <a:rPr lang="en-US" sz="1400" b="0" i="0" dirty="0">
                <a:solidFill>
                  <a:srgbClr val="FFFF00"/>
                </a:solidFill>
                <a:effectLst/>
                <a:latin typeface="Trade Gothic Next HvyCd" panose="020B0906040303020004" pitchFamily="34" charset="0"/>
              </a:rPr>
              <a:t>computationally efficient</a:t>
            </a:r>
            <a:r>
              <a:rPr lang="en-US" sz="1400" b="0" i="0" dirty="0">
                <a:solidFill>
                  <a:schemeClr val="accent1">
                    <a:lumMod val="40000"/>
                    <a:lumOff val="60000"/>
                  </a:schemeClr>
                </a:solidFill>
                <a:effectLst/>
                <a:latin typeface="Trade Gothic Next HvyCd" panose="020B0906040303020004" pitchFamily="34" charset="0"/>
              </a:rPr>
              <a:t>.</a:t>
            </a:r>
          </a:p>
          <a:p>
            <a:r>
              <a:rPr lang="en-US" sz="2000" b="0" i="0" dirty="0">
                <a:solidFill>
                  <a:schemeClr val="accent1">
                    <a:lumMod val="40000"/>
                    <a:lumOff val="60000"/>
                  </a:schemeClr>
                </a:solidFill>
                <a:effectLst/>
                <a:latin typeface="Trade Gothic Next HvyCd" panose="020B0906040303020004" pitchFamily="34" charset="0"/>
              </a:rPr>
              <a:t>DSA (Digital Signature Algorithm): </a:t>
            </a:r>
          </a:p>
          <a:p>
            <a:pPr marL="0" indent="0">
              <a:buNone/>
            </a:pPr>
            <a:r>
              <a:rPr lang="en-US" sz="1400" b="0" i="0" dirty="0">
                <a:solidFill>
                  <a:schemeClr val="accent1">
                    <a:lumMod val="40000"/>
                    <a:lumOff val="60000"/>
                  </a:schemeClr>
                </a:solidFill>
                <a:effectLst/>
                <a:latin typeface="Trade Gothic Next HvyCd" panose="020B0906040303020004" pitchFamily="34" charset="0"/>
              </a:rPr>
              <a:t>DSA is a widely used algorithm for digital signatures. It involves generating a pair of keys: the private key for signing and the public key for verification. DSA is based on </a:t>
            </a:r>
            <a:r>
              <a:rPr lang="en-US" sz="1400" b="0" i="0" dirty="0">
                <a:solidFill>
                  <a:srgbClr val="FFFF00"/>
                </a:solidFill>
                <a:effectLst/>
                <a:latin typeface="Trade Gothic Next HvyCd" panose="020B0906040303020004" pitchFamily="34" charset="0"/>
              </a:rPr>
              <a:t>modular exponentiation </a:t>
            </a:r>
            <a:r>
              <a:rPr lang="en-US" sz="1400" b="0" i="0" dirty="0">
                <a:solidFill>
                  <a:schemeClr val="accent1">
                    <a:lumMod val="20000"/>
                    <a:lumOff val="80000"/>
                  </a:schemeClr>
                </a:solidFill>
                <a:effectLst/>
                <a:latin typeface="Trade Gothic Next HvyCd" panose="020B0906040303020004" pitchFamily="34" charset="0"/>
              </a:rPr>
              <a:t>and </a:t>
            </a:r>
            <a:r>
              <a:rPr lang="en-US" sz="1400" b="0" i="0" dirty="0">
                <a:solidFill>
                  <a:srgbClr val="FFFF00"/>
                </a:solidFill>
                <a:effectLst/>
                <a:latin typeface="Trade Gothic Next HvyCd" panose="020B0906040303020004" pitchFamily="34" charset="0"/>
              </a:rPr>
              <a:t>discrete logarithm problems</a:t>
            </a:r>
            <a:r>
              <a:rPr lang="en-US" sz="1400" b="0" i="0" dirty="0">
                <a:solidFill>
                  <a:schemeClr val="accent1">
                    <a:lumMod val="40000"/>
                    <a:lumOff val="60000"/>
                  </a:schemeClr>
                </a:solidFill>
                <a:effectLst/>
                <a:latin typeface="Trade Gothic Next HvyCd" panose="020B0906040303020004" pitchFamily="34" charset="0"/>
              </a:rPr>
              <a:t>.</a:t>
            </a:r>
          </a:p>
          <a:p>
            <a:r>
              <a:rPr lang="en-US" sz="2000" b="0" i="0" dirty="0">
                <a:solidFill>
                  <a:schemeClr val="accent1">
                    <a:lumMod val="40000"/>
                    <a:lumOff val="60000"/>
                  </a:schemeClr>
                </a:solidFill>
                <a:effectLst/>
                <a:latin typeface="Trade Gothic Next HvyCd" panose="020B0906040303020004" pitchFamily="34" charset="0"/>
              </a:rPr>
              <a:t>Diffie-Hellman (DH): </a:t>
            </a:r>
          </a:p>
          <a:p>
            <a:pPr marL="0" indent="0">
              <a:buNone/>
            </a:pPr>
            <a:r>
              <a:rPr lang="en-US" sz="1400" b="0" i="0" dirty="0">
                <a:solidFill>
                  <a:schemeClr val="accent1">
                    <a:lumMod val="40000"/>
                    <a:lumOff val="60000"/>
                  </a:schemeClr>
                </a:solidFill>
                <a:effectLst/>
                <a:latin typeface="Trade Gothic Next HvyCd" panose="020B0906040303020004" pitchFamily="34" charset="0"/>
              </a:rPr>
              <a:t>Diffie-Hellman allows two parties to </a:t>
            </a:r>
            <a:r>
              <a:rPr lang="en-US" sz="1400" b="0" i="0" dirty="0">
                <a:solidFill>
                  <a:srgbClr val="FFFF00"/>
                </a:solidFill>
                <a:effectLst/>
                <a:latin typeface="Trade Gothic Next HvyCd" panose="020B0906040303020004" pitchFamily="34" charset="0"/>
              </a:rPr>
              <a:t>securely exchange cryptographic keys over an insecure channel</a:t>
            </a:r>
            <a:r>
              <a:rPr lang="en-US" sz="1400" b="0" i="0" dirty="0">
                <a:solidFill>
                  <a:schemeClr val="accent1">
                    <a:lumMod val="40000"/>
                    <a:lumOff val="60000"/>
                  </a:schemeClr>
                </a:solidFill>
                <a:effectLst/>
                <a:latin typeface="Trade Gothic Next HvyCd" panose="020B0906040303020004" pitchFamily="34" charset="0"/>
              </a:rPr>
              <a:t>. It involves selecting a </a:t>
            </a:r>
            <a:r>
              <a:rPr lang="en-US" sz="1400" b="0" i="0" dirty="0">
                <a:solidFill>
                  <a:srgbClr val="FFFF00"/>
                </a:solidFill>
                <a:effectLst/>
                <a:latin typeface="Trade Gothic Next HvyCd" panose="020B0906040303020004" pitchFamily="34" charset="0"/>
              </a:rPr>
              <a:t>shared prime number </a:t>
            </a:r>
            <a:r>
              <a:rPr lang="en-US" sz="1400" b="0" i="0" dirty="0">
                <a:solidFill>
                  <a:schemeClr val="accent1">
                    <a:lumMod val="40000"/>
                    <a:lumOff val="60000"/>
                  </a:schemeClr>
                </a:solidFill>
                <a:effectLst/>
                <a:latin typeface="Trade Gothic Next HvyCd" panose="020B0906040303020004" pitchFamily="34" charset="0"/>
              </a:rPr>
              <a:t>and generating public and private keys based on </a:t>
            </a:r>
            <a:r>
              <a:rPr lang="en-US" sz="1400" b="0" i="0" dirty="0">
                <a:solidFill>
                  <a:srgbClr val="FFFF00"/>
                </a:solidFill>
                <a:effectLst/>
                <a:latin typeface="Trade Gothic Next HvyCd" panose="020B0906040303020004" pitchFamily="34" charset="0"/>
              </a:rPr>
              <a:t>modular exponentiation</a:t>
            </a:r>
            <a:r>
              <a:rPr lang="en-US" sz="1400" b="0" i="0" dirty="0">
                <a:solidFill>
                  <a:schemeClr val="accent1">
                    <a:lumMod val="40000"/>
                    <a:lumOff val="60000"/>
                  </a:schemeClr>
                </a:solidFill>
                <a:effectLst/>
                <a:latin typeface="Trade Gothic Next HvyCd" panose="020B0906040303020004" pitchFamily="34" charset="0"/>
              </a:rPr>
              <a:t>.</a:t>
            </a:r>
          </a:p>
        </p:txBody>
      </p:sp>
    </p:spTree>
    <p:extLst>
      <p:ext uri="{BB962C8B-B14F-4D97-AF65-F5344CB8AC3E}">
        <p14:creationId xmlns:p14="http://schemas.microsoft.com/office/powerpoint/2010/main" val="2686214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picture containing text, light, control panel&#10;&#10;Description automatically generated">
            <a:extLst>
              <a:ext uri="{FF2B5EF4-FFF2-40B4-BE49-F238E27FC236}">
                <a16:creationId xmlns:a16="http://schemas.microsoft.com/office/drawing/2014/main" id="{0A7D311D-D428-0DA9-F581-88C3DF216CFB}"/>
              </a:ext>
            </a:extLst>
          </p:cNvPr>
          <p:cNvPicPr>
            <a:picLocks noGrp="1" noChangeAspect="1"/>
          </p:cNvPicPr>
          <p:nvPr>
            <p:ph idx="4294967295"/>
          </p:nvPr>
        </p:nvPicPr>
        <p:blipFill rotWithShape="1">
          <a:blip r:embed="rId4">
            <a:alphaModFix amt="50000"/>
            <a:extLst>
              <a:ext uri="{28A0092B-C50C-407E-A947-70E740481C1C}">
                <a14:useLocalDpi xmlns:a14="http://schemas.microsoft.com/office/drawing/2010/main" val="0"/>
              </a:ext>
            </a:extLst>
          </a:blip>
          <a:srcRect t="7155" b="8591"/>
          <a:stretch/>
        </p:blipFill>
        <p:spPr>
          <a:xfrm>
            <a:off x="0" y="0"/>
            <a:ext cx="12192000" cy="6857999"/>
          </a:xfrm>
          <a:prstGeom prst="rect">
            <a:avLst/>
          </a:prstGeom>
        </p:spPr>
      </p:pic>
      <p:sp>
        <p:nvSpPr>
          <p:cNvPr id="4" name="Title 3">
            <a:extLst>
              <a:ext uri="{FF2B5EF4-FFF2-40B4-BE49-F238E27FC236}">
                <a16:creationId xmlns:a16="http://schemas.microsoft.com/office/drawing/2014/main" id="{64928110-606A-41EE-035A-B3ED5208A1E8}"/>
              </a:ext>
            </a:extLst>
          </p:cNvPr>
          <p:cNvSpPr>
            <a:spLocks noGrp="1"/>
          </p:cNvSpPr>
          <p:nvPr>
            <p:ph type="title"/>
          </p:nvPr>
        </p:nvSpPr>
        <p:spPr/>
        <p:txBody>
          <a:bodyPr/>
          <a:lstStyle/>
          <a:p>
            <a:r>
              <a:rPr lang="en-US" dirty="0">
                <a:solidFill>
                  <a:schemeClr val="accent1">
                    <a:lumMod val="60000"/>
                    <a:lumOff val="40000"/>
                  </a:schemeClr>
                </a:solidFill>
                <a:latin typeface="Trade Gothic Next HvyCd" panose="020B0906040303020004" pitchFamily="34" charset="0"/>
              </a:rPr>
              <a:t>RSA Encryption Algorithm and its mechanism</a:t>
            </a:r>
            <a:endParaRPr lang="en-IN" dirty="0">
              <a:solidFill>
                <a:schemeClr val="accent1">
                  <a:lumMod val="60000"/>
                  <a:lumOff val="40000"/>
                </a:schemeClr>
              </a:solidFill>
              <a:latin typeface="Trade Gothic Next HvyCd" panose="020B0906040303020004" pitchFamily="34" charset="0"/>
            </a:endParaRPr>
          </a:p>
        </p:txBody>
      </p:sp>
      <p:sp>
        <p:nvSpPr>
          <p:cNvPr id="6" name="TextBox 5">
            <a:extLst>
              <a:ext uri="{FF2B5EF4-FFF2-40B4-BE49-F238E27FC236}">
                <a16:creationId xmlns:a16="http://schemas.microsoft.com/office/drawing/2014/main" id="{03D92E7E-7ED3-F3CE-4B8D-22F0EB256A7F}"/>
              </a:ext>
            </a:extLst>
          </p:cNvPr>
          <p:cNvSpPr txBox="1"/>
          <p:nvPr/>
        </p:nvSpPr>
        <p:spPr>
          <a:xfrm flipH="1">
            <a:off x="710677" y="1720840"/>
            <a:ext cx="5139616" cy="34163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US" b="0" i="0" dirty="0">
                <a:solidFill>
                  <a:schemeClr val="accent1">
                    <a:lumMod val="60000"/>
                    <a:lumOff val="40000"/>
                  </a:schemeClr>
                </a:solidFill>
                <a:effectLst/>
                <a:latin typeface="Trade Gothic Next HvyCd" panose="020B0906040303020004" pitchFamily="34" charset="0"/>
              </a:rPr>
              <a:t>RSA (Rivest-Shamir-Adleman) is an asymmetric encryption algorithm that relies on the mathematical properties of modular exponentiation and prime factorization.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RSA is one of the most common encryption algorithms in play on the networking.</a:t>
            </a:r>
          </a:p>
          <a:p>
            <a:pPr marL="285750" indent="-285750">
              <a:buFont typeface="Arial" panose="020B0604020202020204" pitchFamily="34" charset="0"/>
              <a:buChar char="•"/>
            </a:pPr>
            <a:r>
              <a:rPr lang="en-US" b="0" i="0" dirty="0">
                <a:solidFill>
                  <a:schemeClr val="accent1">
                    <a:lumMod val="60000"/>
                    <a:lumOff val="40000"/>
                  </a:schemeClr>
                </a:solidFill>
                <a:effectLst/>
                <a:latin typeface="Trade Gothic Next HvyCd" panose="020B0906040303020004" pitchFamily="34" charset="0"/>
              </a:rPr>
              <a:t>The security of RSA lies in the difficulty of factoring large numbers.</a:t>
            </a: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pPr marL="285750" indent="-285750">
              <a:buFont typeface="Arial" panose="020B0604020202020204" pitchFamily="34" charset="0"/>
              <a:buChar char="•"/>
            </a:pPr>
            <a:endParaRPr lang="en-IN" dirty="0">
              <a:solidFill>
                <a:schemeClr val="accent1">
                  <a:lumMod val="60000"/>
                  <a:lumOff val="40000"/>
                </a:schemeClr>
              </a:solidFill>
              <a:latin typeface="Trade Gothic Next HvyCd" panose="020B0906040303020004" pitchFamily="34" charset="0"/>
            </a:endParaRPr>
          </a:p>
        </p:txBody>
      </p:sp>
      <p:pic>
        <p:nvPicPr>
          <p:cNvPr id="11" name="RSA algorithm step by step example">
            <a:hlinkClick r:id="" action="ppaction://media"/>
            <a:extLst>
              <a:ext uri="{FF2B5EF4-FFF2-40B4-BE49-F238E27FC236}">
                <a16:creationId xmlns:a16="http://schemas.microsoft.com/office/drawing/2014/main" id="{853D7B57-8608-6F92-61D5-A80420C0D6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1708" y="1684893"/>
            <a:ext cx="5486400" cy="3429000"/>
          </a:xfrm>
          <a:prstGeom prst="rect">
            <a:avLst/>
          </a:prstGeom>
        </p:spPr>
      </p:pic>
    </p:spTree>
    <p:extLst>
      <p:ext uri="{BB962C8B-B14F-4D97-AF65-F5344CB8AC3E}">
        <p14:creationId xmlns:p14="http://schemas.microsoft.com/office/powerpoint/2010/main" val="35758390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40944" fill="hold"/>
                                        <p:tgtEl>
                                          <p:spTgt spid="11"/>
                                        </p:tgtEl>
                                      </p:cBhvr>
                                    </p:cmd>
                                  </p:childTnLst>
                                </p:cTn>
                              </p:par>
                              <p:par>
                                <p:cTn id="7" presetID="22" presetClass="entr" presetSubtype="4"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animEffect transition="in" filter="wipe(down)">
                                      <p:cBhvr>
                                        <p:cTn id="9" dur="500"/>
                                        <p:tgtEl>
                                          <p:spTgt spid="6">
                                            <p:txEl>
                                              <p:pRg st="0" end="0"/>
                                            </p:txEl>
                                          </p:spTgt>
                                        </p:tgtEl>
                                      </p:cBhvr>
                                    </p:animEffect>
                                  </p:childTnLst>
                                </p:cTn>
                              </p:par>
                            </p:childTnLst>
                          </p:cTn>
                        </p:par>
                        <p:par>
                          <p:cTn id="10" fill="hold">
                            <p:stCondLst>
                              <p:cond delay="1240944"/>
                            </p:stCondLst>
                            <p:childTnLst>
                              <p:par>
                                <p:cTn id="11" presetID="22" presetClass="entr" presetSubtype="4"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wipe(down)">
                                      <p:cBhvr>
                                        <p:cTn id="13" dur="500"/>
                                        <p:tgtEl>
                                          <p:spTgt spid="6">
                                            <p:txEl>
                                              <p:pRg st="1" end="1"/>
                                            </p:txEl>
                                          </p:spTgt>
                                        </p:tgtEl>
                                      </p:cBhvr>
                                    </p:animEffect>
                                  </p:childTnLst>
                                </p:cTn>
                              </p:par>
                            </p:childTnLst>
                          </p:cTn>
                        </p:par>
                        <p:par>
                          <p:cTn id="14" fill="hold">
                            <p:stCondLst>
                              <p:cond delay="1241444"/>
                            </p:stCondLst>
                            <p:childTnLst>
                              <p:par>
                                <p:cTn id="15" presetID="22" presetClass="entr" presetSubtype="4" fill="hold"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11"/>
                </p:tgtEl>
              </p:cMediaNode>
            </p:video>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withEffect">
                                  <p:stCondLst>
                                    <p:cond delay="0"/>
                                  </p:stCondLst>
                                  <p:childTnLst>
                                    <p:cmd type="call" cmd="playFrom(0.0)">
                                      <p:cBhvr>
                                        <p:cTn id="23" dur="1240944"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2889</TotalTime>
  <Words>2219</Words>
  <Application>Microsoft Office PowerPoint</Application>
  <PresentationFormat>Widescreen</PresentationFormat>
  <Paragraphs>326</Paragraphs>
  <Slides>22</Slides>
  <Notes>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Söhne</vt:lpstr>
      <vt:lpstr>SourceSansPro</vt:lpstr>
      <vt:lpstr>Trade Gothic Next HvyCd</vt:lpstr>
      <vt:lpstr>Tw Cen MT Condensed</vt:lpstr>
      <vt:lpstr>Office Theme</vt:lpstr>
      <vt:lpstr>Defending the Chain:</vt:lpstr>
      <vt:lpstr>Table of Contents</vt:lpstr>
      <vt:lpstr>Cryptography</vt:lpstr>
      <vt:lpstr>How Cryptography Works ?</vt:lpstr>
      <vt:lpstr>Symmetric Key Cryptography</vt:lpstr>
      <vt:lpstr>Symmetric Key Cryptography in Action</vt:lpstr>
      <vt:lpstr>Asymmetric Key Cryptography</vt:lpstr>
      <vt:lpstr>Asymmetric Key Algorithms</vt:lpstr>
      <vt:lpstr>RSA Encryption Algorithm and its mechanism</vt:lpstr>
      <vt:lpstr>Asymmetric Key Cryptography in Action</vt:lpstr>
      <vt:lpstr>Symmetric and Asymmetric unison</vt:lpstr>
      <vt:lpstr>Digital Signatures</vt:lpstr>
      <vt:lpstr>Bitcoin Wallets</vt:lpstr>
      <vt:lpstr>Types of Bitcoin wallets</vt:lpstr>
      <vt:lpstr>Pros and Cons of Hot and Cold Wallets</vt:lpstr>
      <vt:lpstr>Bitcoin Transactions and UTXO model</vt:lpstr>
      <vt:lpstr>Bitcoin Wallets Balance</vt:lpstr>
      <vt:lpstr>How a Transaction is done :  Application of Digital Signatures on Bitcoin transactions</vt:lpstr>
      <vt:lpstr>PowerPoint Presentation</vt:lpstr>
      <vt:lpstr>Securing Wallets (Hierarchical Deterministic Wallets )</vt:lpstr>
      <vt:lpstr>Best Ways to Secure Crypto Wallets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Defending the Chain:</dc:title>
  <dc:creator>Swaraj</dc:creator>
  <cp:lastModifiedBy>Swaraj</cp:lastModifiedBy>
  <cp:revision>29</cp:revision>
  <dcterms:created xsi:type="dcterms:W3CDTF">2023-05-17T15:02:12Z</dcterms:created>
  <dcterms:modified xsi:type="dcterms:W3CDTF">2023-05-22T19:41:43Z</dcterms:modified>
</cp:coreProperties>
</file>